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8" r:id="rId5"/>
    <p:sldId id="269" r:id="rId6"/>
    <p:sldId id="270" r:id="rId7"/>
    <p:sldId id="277" r:id="rId8"/>
    <p:sldId id="278" r:id="rId9"/>
    <p:sldId id="259" r:id="rId10"/>
    <p:sldId id="275" r:id="rId11"/>
    <p:sldId id="281" r:id="rId12"/>
    <p:sldId id="276" r:id="rId13"/>
    <p:sldId id="280" r:id="rId14"/>
    <p:sldId id="264" r:id="rId15"/>
    <p:sldId id="283" r:id="rId16"/>
    <p:sldId id="284" r:id="rId17"/>
    <p:sldId id="28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8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IPS-DC1\Users-Active\Documents\basav\Poor%20People's%20Campaign\Data\CDC%20asthma%20rates%20data%20201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IPS-DC1\Users-Active\Documents\basav\State%20and%20Local%20Reports\Energy%20efficiency\Data\Dept%20of%20Energy%20Jobs%20Report%202017%20data.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IPS\Data\Dept%20of%20Energy%20Jobs%20Report%202017%20data.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C:\IPS\Data\BLS%20OES%202018%20data.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file:///C:\IPS\Data\Dept%20of%20Energy%20Jobs%20Report%202017%20data.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('Incidence data'!$A$2,'Incidence data'!$A$32,'Incidence data'!$A$41,'Incidence data'!$A$48)</c:f>
              <c:strCache>
                <c:ptCount val="4"/>
                <c:pt idx="0">
                  <c:v>Overall Population</c:v>
                </c:pt>
                <c:pt idx="1">
                  <c:v>   Black</c:v>
                </c:pt>
                <c:pt idx="2">
                  <c:v>   Puerto Rican</c:v>
                </c:pt>
                <c:pt idx="3">
                  <c:v>   Below 100% of poverty level</c:v>
                </c:pt>
              </c:strCache>
            </c:strRef>
          </c:cat>
          <c:val>
            <c:numRef>
              <c:f>('Incidence data'!$D$2,'Incidence data'!$D$32,'Incidence data'!$D$41,'Incidence data'!$D$48)</c:f>
              <c:numCache>
                <c:formatCode>0.0%</c:formatCode>
                <c:ptCount val="4"/>
                <c:pt idx="0">
                  <c:v>7.9000000000000084E-2</c:v>
                </c:pt>
                <c:pt idx="1">
                  <c:v>0.10099999999999998</c:v>
                </c:pt>
                <c:pt idx="2">
                  <c:v>0.128</c:v>
                </c:pt>
                <c:pt idx="3">
                  <c:v>0.11699999999999999</c:v>
                </c:pt>
              </c:numCache>
            </c:numRef>
          </c:val>
          <c:extLst>
            <c:ext xmlns:c16="http://schemas.microsoft.com/office/drawing/2014/chart" uri="{C3380CC4-5D6E-409C-BE32-E72D297353CC}">
              <c16:uniqueId val="{00000000-A69D-487A-ADFC-876C84FA634A}"/>
            </c:ext>
          </c:extLst>
        </c:ser>
        <c:dLbls>
          <c:showLegendKey val="0"/>
          <c:showVal val="0"/>
          <c:showCatName val="0"/>
          <c:showSerName val="0"/>
          <c:showPercent val="0"/>
          <c:showBubbleSize val="0"/>
        </c:dLbls>
        <c:gapWidth val="150"/>
        <c:axId val="85881600"/>
        <c:axId val="85883136"/>
      </c:barChart>
      <c:catAx>
        <c:axId val="85881600"/>
        <c:scaling>
          <c:orientation val="minMax"/>
        </c:scaling>
        <c:delete val="0"/>
        <c:axPos val="b"/>
        <c:numFmt formatCode="General" sourceLinked="0"/>
        <c:majorTickMark val="out"/>
        <c:minorTickMark val="none"/>
        <c:tickLblPos val="nextTo"/>
        <c:txPr>
          <a:bodyPr/>
          <a:lstStyle/>
          <a:p>
            <a:pPr>
              <a:defRPr sz="1400"/>
            </a:pPr>
            <a:endParaRPr lang="en-US"/>
          </a:p>
        </c:txPr>
        <c:crossAx val="85883136"/>
        <c:crosses val="autoZero"/>
        <c:auto val="1"/>
        <c:lblAlgn val="ctr"/>
        <c:lblOffset val="100"/>
        <c:noMultiLvlLbl val="0"/>
      </c:catAx>
      <c:valAx>
        <c:axId val="85883136"/>
        <c:scaling>
          <c:orientation val="minMax"/>
        </c:scaling>
        <c:delete val="0"/>
        <c:axPos val="l"/>
        <c:majorGridlines/>
        <c:numFmt formatCode="0%" sourceLinked="0"/>
        <c:majorTickMark val="out"/>
        <c:minorTickMark val="none"/>
        <c:tickLblPos val="nextTo"/>
        <c:txPr>
          <a:bodyPr/>
          <a:lstStyle/>
          <a:p>
            <a:pPr>
              <a:defRPr sz="1400"/>
            </a:pPr>
            <a:endParaRPr lang="en-US"/>
          </a:p>
        </c:txPr>
        <c:crossAx val="8588160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'Demographics chart data (2)'!$A$6</c:f>
              <c:strCache>
                <c:ptCount val="1"/>
                <c:pt idx="0">
                  <c:v>American Indian or Alaska Native</c:v>
                </c:pt>
              </c:strCache>
            </c:strRef>
          </c:tx>
          <c:invertIfNegative val="0"/>
          <c:cat>
            <c:strRef>
              <c:f>('Demographics chart data (2)'!$C$1,'Demographics chart data (2)'!$I$1)</c:f>
              <c:strCache>
                <c:ptCount val="2"/>
                <c:pt idx="0">
                  <c:v>Coal Fuels</c:v>
                </c:pt>
                <c:pt idx="1">
                  <c:v>National Workforce Averages</c:v>
                </c:pt>
              </c:strCache>
            </c:strRef>
          </c:cat>
          <c:val>
            <c:numRef>
              <c:f>('Demographics chart data (2)'!$C$6,'Demographics chart data (2)'!$I$6)</c:f>
              <c:numCache>
                <c:formatCode>0.0%</c:formatCode>
                <c:ptCount val="2"/>
                <c:pt idx="0">
                  <c:v>2.0000000000000011E-2</c:v>
                </c:pt>
                <c:pt idx="1">
                  <c:v>1.0000000000000005E-2</c:v>
                </c:pt>
              </c:numCache>
            </c:numRef>
          </c:val>
          <c:extLst>
            <c:ext xmlns:c16="http://schemas.microsoft.com/office/drawing/2014/chart" uri="{C3380CC4-5D6E-409C-BE32-E72D297353CC}">
              <c16:uniqueId val="{00000000-21A7-4ABA-B660-1375E068C47F}"/>
            </c:ext>
          </c:extLst>
        </c:ser>
        <c:ser>
          <c:idx val="1"/>
          <c:order val="1"/>
          <c:tx>
            <c:strRef>
              <c:f>'Demographics chart data (2)'!$A$7</c:f>
              <c:strCache>
                <c:ptCount val="1"/>
                <c:pt idx="0">
                  <c:v>Asian</c:v>
                </c:pt>
              </c:strCache>
            </c:strRef>
          </c:tx>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('Demographics chart data (2)'!$C$1,'Demographics chart data (2)'!$I$1)</c:f>
              <c:strCache>
                <c:ptCount val="2"/>
                <c:pt idx="0">
                  <c:v>Coal Fuels</c:v>
                </c:pt>
                <c:pt idx="1">
                  <c:v>National Workforce Averages</c:v>
                </c:pt>
              </c:strCache>
            </c:strRef>
          </c:cat>
          <c:val>
            <c:numRef>
              <c:f>('Demographics chart data (2)'!$C$7,'Demographics chart data (2)'!$I$7)</c:f>
              <c:numCache>
                <c:formatCode>0.0%</c:formatCode>
                <c:ptCount val="2"/>
                <c:pt idx="0">
                  <c:v>2.5999999999999999E-2</c:v>
                </c:pt>
                <c:pt idx="1">
                  <c:v>6.0000000000000032E-2</c:v>
                </c:pt>
              </c:numCache>
            </c:numRef>
          </c:val>
          <c:extLst>
            <c:ext xmlns:c16="http://schemas.microsoft.com/office/drawing/2014/chart" uri="{C3380CC4-5D6E-409C-BE32-E72D297353CC}">
              <c16:uniqueId val="{00000001-21A7-4ABA-B660-1375E068C47F}"/>
            </c:ext>
          </c:extLst>
        </c:ser>
        <c:ser>
          <c:idx val="2"/>
          <c:order val="2"/>
          <c:tx>
            <c:strRef>
              <c:f>'Demographics chart data (2)'!$A$8</c:f>
              <c:strCache>
                <c:ptCount val="1"/>
                <c:pt idx="0">
                  <c:v>Black or African American</c:v>
                </c:pt>
              </c:strCache>
            </c:strRef>
          </c:tx>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('Demographics chart data (2)'!$C$1,'Demographics chart data (2)'!$I$1)</c:f>
              <c:strCache>
                <c:ptCount val="2"/>
                <c:pt idx="0">
                  <c:v>Coal Fuels</c:v>
                </c:pt>
                <c:pt idx="1">
                  <c:v>National Workforce Averages</c:v>
                </c:pt>
              </c:strCache>
            </c:strRef>
          </c:cat>
          <c:val>
            <c:numRef>
              <c:f>('Demographics chart data (2)'!$C$8,'Demographics chart data (2)'!$I$8)</c:f>
              <c:numCache>
                <c:formatCode>0.0%</c:formatCode>
                <c:ptCount val="2"/>
                <c:pt idx="0">
                  <c:v>3.5999999999999997E-2</c:v>
                </c:pt>
                <c:pt idx="1">
                  <c:v>0.12000000000000002</c:v>
                </c:pt>
              </c:numCache>
            </c:numRef>
          </c:val>
          <c:extLst>
            <c:ext xmlns:c16="http://schemas.microsoft.com/office/drawing/2014/chart" uri="{C3380CC4-5D6E-409C-BE32-E72D297353CC}">
              <c16:uniqueId val="{00000002-21A7-4ABA-B660-1375E068C47F}"/>
            </c:ext>
          </c:extLst>
        </c:ser>
        <c:ser>
          <c:idx val="3"/>
          <c:order val="3"/>
          <c:tx>
            <c:strRef>
              <c:f>'Demographics chart data (2)'!$A$9</c:f>
              <c:strCache>
                <c:ptCount val="1"/>
                <c:pt idx="0">
                  <c:v>Native Hawaiian or other Pacific Islander</c:v>
                </c:pt>
              </c:strCache>
            </c:strRef>
          </c:tx>
          <c:invertIfNegative val="0"/>
          <c:cat>
            <c:strRef>
              <c:f>('Demographics chart data (2)'!$C$1,'Demographics chart data (2)'!$I$1)</c:f>
              <c:strCache>
                <c:ptCount val="2"/>
                <c:pt idx="0">
                  <c:v>Coal Fuels</c:v>
                </c:pt>
                <c:pt idx="1">
                  <c:v>National Workforce Averages</c:v>
                </c:pt>
              </c:strCache>
            </c:strRef>
          </c:cat>
          <c:val>
            <c:numRef>
              <c:f>('Demographics chart data (2)'!$C$9,'Demographics chart data (2)'!$I$9)</c:f>
              <c:numCache>
                <c:formatCode>0.0%</c:formatCode>
                <c:ptCount val="2"/>
                <c:pt idx="0">
                  <c:v>4.0000000000000036E-3</c:v>
                </c:pt>
                <c:pt idx="1">
                  <c:v>1.0000000000000005E-2</c:v>
                </c:pt>
              </c:numCache>
            </c:numRef>
          </c:val>
          <c:extLst>
            <c:ext xmlns:c16="http://schemas.microsoft.com/office/drawing/2014/chart" uri="{C3380CC4-5D6E-409C-BE32-E72D297353CC}">
              <c16:uniqueId val="{00000003-21A7-4ABA-B660-1375E068C47F}"/>
            </c:ext>
          </c:extLst>
        </c:ser>
        <c:ser>
          <c:idx val="4"/>
          <c:order val="4"/>
          <c:tx>
            <c:strRef>
              <c:f>'Demographics chart data (2)'!$A$10</c:f>
              <c:strCache>
                <c:ptCount val="1"/>
                <c:pt idx="0">
                  <c:v>White</c:v>
                </c:pt>
              </c:strCache>
            </c:strRef>
          </c:tx>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('Demographics chart data (2)'!$C$1,'Demographics chart data (2)'!$I$1)</c:f>
              <c:strCache>
                <c:ptCount val="2"/>
                <c:pt idx="0">
                  <c:v>Coal Fuels</c:v>
                </c:pt>
                <c:pt idx="1">
                  <c:v>National Workforce Averages</c:v>
                </c:pt>
              </c:strCache>
            </c:strRef>
          </c:cat>
          <c:val>
            <c:numRef>
              <c:f>('Demographics chart data (2)'!$C$10,'Demographics chart data (2)'!$I$10)</c:f>
              <c:numCache>
                <c:formatCode>0.0%</c:formatCode>
                <c:ptCount val="2"/>
                <c:pt idx="0">
                  <c:v>0.84600000000000042</c:v>
                </c:pt>
                <c:pt idx="1">
                  <c:v>0.79</c:v>
                </c:pt>
              </c:numCache>
            </c:numRef>
          </c:val>
          <c:extLst>
            <c:ext xmlns:c16="http://schemas.microsoft.com/office/drawing/2014/chart" uri="{C3380CC4-5D6E-409C-BE32-E72D297353CC}">
              <c16:uniqueId val="{00000004-21A7-4ABA-B660-1375E068C47F}"/>
            </c:ext>
          </c:extLst>
        </c:ser>
        <c:dLbls>
          <c:showLegendKey val="0"/>
          <c:showVal val="0"/>
          <c:showCatName val="0"/>
          <c:showSerName val="0"/>
          <c:showPercent val="0"/>
          <c:showBubbleSize val="0"/>
        </c:dLbls>
        <c:gapWidth val="150"/>
        <c:overlap val="100"/>
        <c:axId val="87916544"/>
        <c:axId val="87918080"/>
      </c:barChart>
      <c:catAx>
        <c:axId val="87916544"/>
        <c:scaling>
          <c:orientation val="minMax"/>
        </c:scaling>
        <c:delete val="0"/>
        <c:axPos val="b"/>
        <c:numFmt formatCode="General" sourceLinked="0"/>
        <c:majorTickMark val="out"/>
        <c:minorTickMark val="none"/>
        <c:tickLblPos val="nextTo"/>
        <c:txPr>
          <a:bodyPr/>
          <a:lstStyle/>
          <a:p>
            <a:pPr>
              <a:defRPr sz="1400"/>
            </a:pPr>
            <a:endParaRPr lang="en-US"/>
          </a:p>
        </c:txPr>
        <c:crossAx val="87918080"/>
        <c:crosses val="autoZero"/>
        <c:auto val="1"/>
        <c:lblAlgn val="ctr"/>
        <c:lblOffset val="100"/>
        <c:noMultiLvlLbl val="0"/>
      </c:catAx>
      <c:valAx>
        <c:axId val="87918080"/>
        <c:scaling>
          <c:orientation val="minMax"/>
        </c:scaling>
        <c:delete val="0"/>
        <c:axPos val="l"/>
        <c:majorGridlines/>
        <c:numFmt formatCode="0%" sourceLinked="1"/>
        <c:majorTickMark val="out"/>
        <c:minorTickMark val="none"/>
        <c:tickLblPos val="nextTo"/>
        <c:txPr>
          <a:bodyPr/>
          <a:lstStyle/>
          <a:p>
            <a:pPr>
              <a:defRPr sz="1400"/>
            </a:pPr>
            <a:endParaRPr lang="en-US"/>
          </a:p>
        </c:txPr>
        <c:crossAx val="87916544"/>
        <c:crosses val="autoZero"/>
        <c:crossBetween val="between"/>
      </c:valAx>
    </c:plotArea>
    <c:legend>
      <c:legendPos val="r"/>
      <c:overlay val="0"/>
      <c:txPr>
        <a:bodyPr/>
        <a:lstStyle/>
        <a:p>
          <a:pPr>
            <a:defRPr sz="14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('Jobs and capacity data'!$A$2:$A$3,'Jobs and capacity data'!$A$6:$A$8)</c:f>
              <c:strCache>
                <c:ptCount val="5"/>
                <c:pt idx="0">
                  <c:v>Solar</c:v>
                </c:pt>
                <c:pt idx="1">
                  <c:v>Wind *</c:v>
                </c:pt>
                <c:pt idx="2">
                  <c:v>Nuclear</c:v>
                </c:pt>
                <c:pt idx="3">
                  <c:v>Coal</c:v>
                </c:pt>
                <c:pt idx="4">
                  <c:v>Natural Gas</c:v>
                </c:pt>
              </c:strCache>
            </c:strRef>
          </c:cat>
          <c:val>
            <c:numRef>
              <c:f>('Jobs and capacity data'!$D$2:$D$3,'Jobs and capacity data'!$D$6:$D$8)</c:f>
              <c:numCache>
                <c:formatCode>#,##0</c:formatCode>
                <c:ptCount val="5"/>
                <c:pt idx="0">
                  <c:v>373807</c:v>
                </c:pt>
                <c:pt idx="1">
                  <c:v>101738</c:v>
                </c:pt>
                <c:pt idx="2">
                  <c:v>76771</c:v>
                </c:pt>
                <c:pt idx="3">
                  <c:v>160119</c:v>
                </c:pt>
                <c:pt idx="4">
                  <c:v>362118</c:v>
                </c:pt>
              </c:numCache>
            </c:numRef>
          </c:val>
          <c:extLst>
            <c:ext xmlns:c16="http://schemas.microsoft.com/office/drawing/2014/chart" uri="{C3380CC4-5D6E-409C-BE32-E72D297353CC}">
              <c16:uniqueId val="{00000000-BB00-4861-9B68-0DB3C11BD95F}"/>
            </c:ext>
          </c:extLst>
        </c:ser>
        <c:dLbls>
          <c:showLegendKey val="0"/>
          <c:showVal val="0"/>
          <c:showCatName val="0"/>
          <c:showSerName val="0"/>
          <c:showPercent val="0"/>
          <c:showBubbleSize val="0"/>
        </c:dLbls>
        <c:gapWidth val="150"/>
        <c:axId val="88440832"/>
        <c:axId val="88442368"/>
      </c:barChart>
      <c:lineChart>
        <c:grouping val="standard"/>
        <c:varyColors val="0"/>
        <c:ser>
          <c:idx val="1"/>
          <c:order val="1"/>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('Jobs and capacity data'!$A$2:$A$3,'Jobs and capacity data'!$A$6:$A$8)</c:f>
              <c:strCache>
                <c:ptCount val="5"/>
                <c:pt idx="0">
                  <c:v>Solar</c:v>
                </c:pt>
                <c:pt idx="1">
                  <c:v>Wind *</c:v>
                </c:pt>
                <c:pt idx="2">
                  <c:v>Nuclear</c:v>
                </c:pt>
                <c:pt idx="3">
                  <c:v>Coal</c:v>
                </c:pt>
                <c:pt idx="4">
                  <c:v>Natural Gas</c:v>
                </c:pt>
              </c:strCache>
            </c:strRef>
          </c:cat>
          <c:val>
            <c:numRef>
              <c:f>('Jobs and capacity data'!$E$2:$E$3,'Jobs and capacity data'!$E$6:$E$8)</c:f>
              <c:numCache>
                <c:formatCode>0.0%</c:formatCode>
                <c:ptCount val="5"/>
                <c:pt idx="0">
                  <c:v>8.8439721096236525E-3</c:v>
                </c:pt>
                <c:pt idx="1">
                  <c:v>7.49579007401866E-2</c:v>
                </c:pt>
                <c:pt idx="2">
                  <c:v>0.19763508251209644</c:v>
                </c:pt>
                <c:pt idx="3">
                  <c:v>0.30396070326920893</c:v>
                </c:pt>
                <c:pt idx="4">
                  <c:v>0.33809587470180996</c:v>
                </c:pt>
              </c:numCache>
            </c:numRef>
          </c:val>
          <c:smooth val="0"/>
          <c:extLst>
            <c:ext xmlns:c16="http://schemas.microsoft.com/office/drawing/2014/chart" uri="{C3380CC4-5D6E-409C-BE32-E72D297353CC}">
              <c16:uniqueId val="{00000001-BB00-4861-9B68-0DB3C11BD95F}"/>
            </c:ext>
          </c:extLst>
        </c:ser>
        <c:dLbls>
          <c:showLegendKey val="0"/>
          <c:showVal val="0"/>
          <c:showCatName val="0"/>
          <c:showSerName val="0"/>
          <c:showPercent val="0"/>
          <c:showBubbleSize val="0"/>
        </c:dLbls>
        <c:marker val="1"/>
        <c:smooth val="0"/>
        <c:axId val="88450560"/>
        <c:axId val="88444288"/>
      </c:lineChart>
      <c:catAx>
        <c:axId val="88440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88442368"/>
        <c:crosses val="autoZero"/>
        <c:auto val="1"/>
        <c:lblAlgn val="ctr"/>
        <c:lblOffset val="100"/>
        <c:noMultiLvlLbl val="0"/>
      </c:catAx>
      <c:valAx>
        <c:axId val="884423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1"/>
                  <a:t>Number of Jobs</a:t>
                </a:r>
              </a:p>
            </c:rich>
          </c:tx>
          <c:layout>
            <c:manualLayout>
              <c:xMode val="edge"/>
              <c:yMode val="edge"/>
              <c:x val="1.7610062602385939E-2"/>
              <c:y val="0.42393764415811636"/>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8440832"/>
        <c:crosses val="autoZero"/>
        <c:crossBetween val="between"/>
      </c:valAx>
      <c:valAx>
        <c:axId val="88444288"/>
        <c:scaling>
          <c:orientation val="minMax"/>
        </c:scaling>
        <c:delete val="0"/>
        <c:axPos val="r"/>
        <c:title>
          <c:tx>
            <c:rich>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1"/>
                  <a:t>Share of Electrical Generation</a:t>
                </a:r>
              </a:p>
            </c:rich>
          </c:tx>
          <c:overlay val="0"/>
          <c:spPr>
            <a:noFill/>
            <a:ln>
              <a:noFill/>
            </a:ln>
            <a:effectLst/>
          </c:spPr>
          <c:txPr>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8450560"/>
        <c:crosses val="max"/>
        <c:crossBetween val="between"/>
      </c:valAx>
      <c:catAx>
        <c:axId val="88450560"/>
        <c:scaling>
          <c:orientation val="minMax"/>
        </c:scaling>
        <c:delete val="1"/>
        <c:axPos val="b"/>
        <c:numFmt formatCode="General" sourceLinked="1"/>
        <c:majorTickMark val="out"/>
        <c:minorTickMark val="none"/>
        <c:tickLblPos val="none"/>
        <c:crossAx val="88444288"/>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for chart'!$C$2:$C$9</c:f>
              <c:strCache>
                <c:ptCount val="8"/>
                <c:pt idx="0">
                  <c:v>All Occupations</c:v>
                </c:pt>
                <c:pt idx="1">
                  <c:v>Wind Turbine Technicians</c:v>
                </c:pt>
                <c:pt idx="2">
                  <c:v>Solar Installers</c:v>
                </c:pt>
                <c:pt idx="3">
                  <c:v>Electricians</c:v>
                </c:pt>
                <c:pt idx="4">
                  <c:v>Building Insulation Workers</c:v>
                </c:pt>
                <c:pt idx="5">
                  <c:v>Oil and Gas Roustabouts </c:v>
                </c:pt>
                <c:pt idx="6">
                  <c:v>Power Plant Operators</c:v>
                </c:pt>
                <c:pt idx="7">
                  <c:v>Petroleum Pump System and Refinery Operators</c:v>
                </c:pt>
              </c:strCache>
            </c:strRef>
          </c:cat>
          <c:val>
            <c:numRef>
              <c:f>'Data for chart'!$J$2:$J$9</c:f>
              <c:numCache>
                <c:formatCode>"$"#,##0.00</c:formatCode>
                <c:ptCount val="8"/>
                <c:pt idx="0">
                  <c:v>9.9500000000000028</c:v>
                </c:pt>
                <c:pt idx="1">
                  <c:v>18.170000000000005</c:v>
                </c:pt>
                <c:pt idx="2">
                  <c:v>14.51</c:v>
                </c:pt>
                <c:pt idx="3">
                  <c:v>15.84</c:v>
                </c:pt>
                <c:pt idx="4">
                  <c:v>12.04</c:v>
                </c:pt>
                <c:pt idx="5">
                  <c:v>13.03</c:v>
                </c:pt>
                <c:pt idx="6">
                  <c:v>21.919999999999987</c:v>
                </c:pt>
                <c:pt idx="7">
                  <c:v>21.150000000000013</c:v>
                </c:pt>
              </c:numCache>
            </c:numRef>
          </c:val>
          <c:extLst>
            <c:ext xmlns:c16="http://schemas.microsoft.com/office/drawing/2014/chart" uri="{C3380CC4-5D6E-409C-BE32-E72D297353CC}">
              <c16:uniqueId val="{00000000-8B1F-4E38-AA83-5B30A72C119F}"/>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for chart'!$C$2:$C$9</c:f>
              <c:strCache>
                <c:ptCount val="8"/>
                <c:pt idx="0">
                  <c:v>All Occupations</c:v>
                </c:pt>
                <c:pt idx="1">
                  <c:v>Wind Turbine Technicians</c:v>
                </c:pt>
                <c:pt idx="2">
                  <c:v>Solar Installers</c:v>
                </c:pt>
                <c:pt idx="3">
                  <c:v>Electricians</c:v>
                </c:pt>
                <c:pt idx="4">
                  <c:v>Building Insulation Workers</c:v>
                </c:pt>
                <c:pt idx="5">
                  <c:v>Oil and Gas Roustabouts </c:v>
                </c:pt>
                <c:pt idx="6">
                  <c:v>Power Plant Operators</c:v>
                </c:pt>
                <c:pt idx="7">
                  <c:v>Petroleum Pump System and Refinery Operators</c:v>
                </c:pt>
              </c:strCache>
            </c:strRef>
          </c:cat>
          <c:val>
            <c:numRef>
              <c:f>'Data for chart'!$L$2:$L$9</c:f>
              <c:numCache>
                <c:formatCode>"$"#,##0.00</c:formatCode>
                <c:ptCount val="8"/>
                <c:pt idx="0">
                  <c:v>18.579999999999988</c:v>
                </c:pt>
                <c:pt idx="1">
                  <c:v>26.14</c:v>
                </c:pt>
                <c:pt idx="2">
                  <c:v>20.52</c:v>
                </c:pt>
                <c:pt idx="3">
                  <c:v>26.53</c:v>
                </c:pt>
                <c:pt idx="4">
                  <c:v>18.5</c:v>
                </c:pt>
                <c:pt idx="5">
                  <c:v>18.07</c:v>
                </c:pt>
                <c:pt idx="6">
                  <c:v>38.270000000000003</c:v>
                </c:pt>
                <c:pt idx="7">
                  <c:v>34.07</c:v>
                </c:pt>
              </c:numCache>
            </c:numRef>
          </c:val>
          <c:extLst>
            <c:ext xmlns:c16="http://schemas.microsoft.com/office/drawing/2014/chart" uri="{C3380CC4-5D6E-409C-BE32-E72D297353CC}">
              <c16:uniqueId val="{00000001-8B1F-4E38-AA83-5B30A72C119F}"/>
            </c:ext>
          </c:extLst>
        </c:ser>
        <c:dLbls>
          <c:showLegendKey val="0"/>
          <c:showVal val="0"/>
          <c:showCatName val="0"/>
          <c:showSerName val="0"/>
          <c:showPercent val="0"/>
          <c:showBubbleSize val="0"/>
        </c:dLbls>
        <c:gapWidth val="182"/>
        <c:axId val="88373504"/>
        <c:axId val="88383488"/>
      </c:barChart>
      <c:catAx>
        <c:axId val="883735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8383488"/>
        <c:crosses val="autoZero"/>
        <c:auto val="1"/>
        <c:lblAlgn val="ctr"/>
        <c:lblOffset val="100"/>
        <c:noMultiLvlLbl val="0"/>
      </c:catAx>
      <c:valAx>
        <c:axId val="88383488"/>
        <c:scaling>
          <c:orientation val="minMax"/>
          <c:max val="50"/>
        </c:scaling>
        <c:delete val="0"/>
        <c:axPos val="b"/>
        <c:majorGridlines>
          <c:spPr>
            <a:ln w="9525" cap="flat" cmpd="sng" algn="ctr">
              <a:solidFill>
                <a:schemeClr val="tx1">
                  <a:lumMod val="15000"/>
                  <a:lumOff val="85000"/>
                </a:schemeClr>
              </a:solidFill>
              <a:round/>
            </a:ln>
            <a:effectLst/>
          </c:spPr>
        </c:majorGridlines>
        <c:numFmt formatCode="&quot;$&quot;#,##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8373504"/>
        <c:crosses val="autoZero"/>
        <c:crossBetween val="between"/>
        <c:majorUnit val="10"/>
        <c:minorUnit val="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'Union density data'!$A$2:$A$8</c:f>
              <c:strCache>
                <c:ptCount val="7"/>
                <c:pt idx="0">
                  <c:v>Coal Electric Generation</c:v>
                </c:pt>
                <c:pt idx="1">
                  <c:v>Natural Gas Electric Generation</c:v>
                </c:pt>
                <c:pt idx="2">
                  <c:v>Natural Gas Fuels</c:v>
                </c:pt>
                <c:pt idx="3">
                  <c:v>Energy Efficiency</c:v>
                </c:pt>
                <c:pt idx="4">
                  <c:v>Solar Photovoltaic</c:v>
                </c:pt>
                <c:pt idx="5">
                  <c:v>Wind</c:v>
                </c:pt>
                <c:pt idx="6">
                  <c:v>National Average</c:v>
                </c:pt>
              </c:strCache>
            </c:strRef>
          </c:cat>
          <c:val>
            <c:numRef>
              <c:f>'Union density data'!$B$2:$B$8</c:f>
              <c:numCache>
                <c:formatCode>0.0%</c:formatCode>
                <c:ptCount val="7"/>
                <c:pt idx="0">
                  <c:v>9.3000000000000083E-2</c:v>
                </c:pt>
                <c:pt idx="1">
                  <c:v>0.13700000000000001</c:v>
                </c:pt>
                <c:pt idx="2">
                  <c:v>1.2E-2</c:v>
                </c:pt>
                <c:pt idx="3">
                  <c:v>0.14000000000000001</c:v>
                </c:pt>
                <c:pt idx="4">
                  <c:v>3.4000000000000002E-2</c:v>
                </c:pt>
                <c:pt idx="5">
                  <c:v>4.0000000000000022E-2</c:v>
                </c:pt>
                <c:pt idx="6">
                  <c:v>0.11</c:v>
                </c:pt>
              </c:numCache>
            </c:numRef>
          </c:val>
          <c:extLst>
            <c:ext xmlns:c16="http://schemas.microsoft.com/office/drawing/2014/chart" uri="{C3380CC4-5D6E-409C-BE32-E72D297353CC}">
              <c16:uniqueId val="{00000000-36B8-412F-9130-061262B00A19}"/>
            </c:ext>
          </c:extLst>
        </c:ser>
        <c:dLbls>
          <c:showLegendKey val="0"/>
          <c:showVal val="0"/>
          <c:showCatName val="0"/>
          <c:showSerName val="0"/>
          <c:showPercent val="0"/>
          <c:showBubbleSize val="0"/>
        </c:dLbls>
        <c:gapWidth val="219"/>
        <c:overlap val="-27"/>
        <c:axId val="89411584"/>
        <c:axId val="89413120"/>
      </c:barChart>
      <c:catAx>
        <c:axId val="89411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9413120"/>
        <c:crosses val="autoZero"/>
        <c:auto val="1"/>
        <c:lblAlgn val="ctr"/>
        <c:lblOffset val="100"/>
        <c:noMultiLvlLbl val="0"/>
      </c:catAx>
      <c:valAx>
        <c:axId val="894131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94115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A24FAD-8FB8-4C25-8A4D-1620857A3430}"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64EF1-0D6C-443B-9503-6EBFAA1AF3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A24FAD-8FB8-4C25-8A4D-1620857A3430}"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64EF1-0D6C-443B-9503-6EBFAA1AF3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A24FAD-8FB8-4C25-8A4D-1620857A3430}"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64EF1-0D6C-443B-9503-6EBFAA1AF3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A24FAD-8FB8-4C25-8A4D-1620857A3430}"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64EF1-0D6C-443B-9503-6EBFAA1AF3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A24FAD-8FB8-4C25-8A4D-1620857A3430}"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64EF1-0D6C-443B-9503-6EBFAA1AF3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A24FAD-8FB8-4C25-8A4D-1620857A3430}"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664EF1-0D6C-443B-9503-6EBFAA1AF3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A24FAD-8FB8-4C25-8A4D-1620857A3430}" type="datetimeFigureOut">
              <a:rPr lang="en-US" smtClean="0"/>
              <a:pPr/>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664EF1-0D6C-443B-9503-6EBFAA1AF3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A24FAD-8FB8-4C25-8A4D-1620857A3430}" type="datetimeFigureOut">
              <a:rPr lang="en-US" smtClean="0"/>
              <a:pPr/>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664EF1-0D6C-443B-9503-6EBFAA1AF3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A24FAD-8FB8-4C25-8A4D-1620857A3430}" type="datetimeFigureOut">
              <a:rPr lang="en-US" smtClean="0"/>
              <a:pPr/>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664EF1-0D6C-443B-9503-6EBFAA1AF3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A24FAD-8FB8-4C25-8A4D-1620857A3430}"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664EF1-0D6C-443B-9503-6EBFAA1AF3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A24FAD-8FB8-4C25-8A4D-1620857A3430}"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664EF1-0D6C-443B-9503-6EBFAA1AF3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24FAD-8FB8-4C25-8A4D-1620857A3430}" type="datetimeFigureOut">
              <a:rPr lang="en-US" smtClean="0"/>
              <a:pPr/>
              <a:t>1/14/2020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64EF1-0D6C-443B-9503-6EBFAA1AF3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ergy.gov/sites/prod/files/2017/01/f34/2017%20US%20Energy%20and%20Jobs%20Report_0.pdf" TargetMode="External"/><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hyperlink" Target="https://www.eia.gov/electricity/annual/html/epa_03_01_a.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bls.gov/ooh/fastest-growing.ht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bls.gov/oes/current/oes_nat.htm" TargetMode="Externa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nergy.gov/sites/prod/files/2017/01/f34/2017%20US%20Energy%20and%20Jobs%20Report_0.pdf" TargetMode="Externa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osti.gov/servlets/purl/111721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pcc.ch/sr15/" TargetMode="External"/><Relationship Id="rId2" Type="http://schemas.openxmlformats.org/officeDocument/2006/relationships/hyperlink" Target="https://climateactiontracker.org/global/temperatures/" TargetMode="External"/><Relationship Id="rId1" Type="http://schemas.openxmlformats.org/officeDocument/2006/relationships/slideLayout" Target="../slideLayouts/slideLayout2.xml"/><Relationship Id="rId4" Type="http://schemas.openxmlformats.org/officeDocument/2006/relationships/hyperlink" Target="https://www.globalcarbonproject.org/carbonbudget/19/highlights.ht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ir2018.wid.world/part-4.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finance.ky.gov/Office%20of%20the%20Controller/ControllerDocuments/2018%20CAFR.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jph.aphapublications.org/doi/10.2105/AJPH.2017.30429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dc.gov/asthma/most_recent_national_asthma_data.htm" TargetMode="Externa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ergy.gov/sites/prod/files/2017/01/f34/2017%20US%20Energy%20and%20Jobs%20Report_0.pdf" TargetMode="Externa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7772400" cy="2286000"/>
          </a:xfrm>
        </p:spPr>
        <p:txBody>
          <a:bodyPr>
            <a:normAutofit fontScale="90000"/>
          </a:bodyPr>
          <a:lstStyle/>
          <a:p>
            <a:r>
              <a:rPr lang="en-US" b="1" smtClean="0"/>
              <a:t>Just and Equitable Transition to a Clean Energy Future: </a:t>
            </a:r>
            <a:br>
              <a:rPr lang="en-US" b="1" smtClean="0"/>
            </a:br>
            <a:r>
              <a:rPr lang="en-US" sz="3600" b="1" i="1" smtClean="0"/>
              <a:t>Transformative Potential Exists, But So Do Challenges</a:t>
            </a:r>
            <a:endParaRPr lang="en-US" sz="3600" i="1"/>
          </a:p>
        </p:txBody>
      </p:sp>
      <p:sp>
        <p:nvSpPr>
          <p:cNvPr id="3" name="Subtitle 2"/>
          <p:cNvSpPr>
            <a:spLocks noGrp="1"/>
          </p:cNvSpPr>
          <p:nvPr>
            <p:ph type="subTitle" idx="1"/>
          </p:nvPr>
        </p:nvSpPr>
        <p:spPr>
          <a:xfrm>
            <a:off x="1371600" y="3886200"/>
            <a:ext cx="6400800" cy="2209800"/>
          </a:xfrm>
        </p:spPr>
        <p:txBody>
          <a:bodyPr>
            <a:normAutofit lnSpcReduction="10000"/>
          </a:bodyPr>
          <a:lstStyle/>
          <a:p>
            <a:r>
              <a:rPr lang="en-US" dirty="0" err="1" smtClean="0">
                <a:solidFill>
                  <a:schemeClr val="tx1"/>
                </a:solidFill>
              </a:rPr>
              <a:t>Basav</a:t>
            </a:r>
            <a:r>
              <a:rPr lang="en-US" dirty="0" smtClean="0">
                <a:solidFill>
                  <a:schemeClr val="tx1"/>
                </a:solidFill>
              </a:rPr>
              <a:t> </a:t>
            </a:r>
            <a:r>
              <a:rPr lang="en-US" dirty="0" err="1" smtClean="0">
                <a:solidFill>
                  <a:schemeClr val="tx1"/>
                </a:solidFill>
              </a:rPr>
              <a:t>Sen</a:t>
            </a:r>
            <a:endParaRPr lang="en-US" dirty="0" smtClean="0">
              <a:solidFill>
                <a:schemeClr val="tx1"/>
              </a:solidFill>
            </a:endParaRPr>
          </a:p>
          <a:p>
            <a:r>
              <a:rPr lang="en-US" dirty="0" smtClean="0">
                <a:solidFill>
                  <a:schemeClr val="tx1"/>
                </a:solidFill>
              </a:rPr>
              <a:t>Climate Justice Director</a:t>
            </a:r>
          </a:p>
          <a:p>
            <a:r>
              <a:rPr lang="en-US" dirty="0" smtClean="0">
                <a:solidFill>
                  <a:schemeClr val="tx1"/>
                </a:solidFill>
              </a:rPr>
              <a:t>Institute for Policy Studies</a:t>
            </a:r>
          </a:p>
          <a:p>
            <a:r>
              <a:rPr lang="en-US" dirty="0" smtClean="0">
                <a:solidFill>
                  <a:schemeClr val="tx1"/>
                </a:solidFill>
              </a:rPr>
              <a:t>www.ips-dc.org</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75"/>
            <a:ext cx="8610600" cy="942288"/>
          </a:xfrm>
        </p:spPr>
        <p:txBody>
          <a:bodyPr>
            <a:normAutofit fontScale="90000"/>
          </a:bodyPr>
          <a:lstStyle/>
          <a:p>
            <a:r>
              <a:rPr lang="en-US" b="1" dirty="0" smtClean="0"/>
              <a:t>There Are </a:t>
            </a:r>
            <a:r>
              <a:rPr lang="en-US" b="1" i="1" dirty="0" smtClean="0"/>
              <a:t>Lots</a:t>
            </a:r>
            <a:r>
              <a:rPr lang="en-US" b="1" dirty="0" smtClean="0"/>
              <a:t> of Jobs in the Transition</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38871038"/>
              </p:ext>
            </p:extLst>
          </p:nvPr>
        </p:nvGraphicFramePr>
        <p:xfrm>
          <a:off x="304800" y="954799"/>
          <a:ext cx="8610600" cy="49831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6200" y="5948198"/>
            <a:ext cx="8839200" cy="923330"/>
          </a:xfrm>
          <a:prstGeom prst="rect">
            <a:avLst/>
          </a:prstGeom>
          <a:noFill/>
        </p:spPr>
        <p:txBody>
          <a:bodyPr wrap="square" rtlCol="0">
            <a:spAutoFit/>
          </a:bodyPr>
          <a:lstStyle/>
          <a:p>
            <a:r>
              <a:rPr lang="en-US" dirty="0" smtClean="0"/>
              <a:t>* </a:t>
            </a:r>
            <a:r>
              <a:rPr lang="en-US" i="1" dirty="0" smtClean="0"/>
              <a:t>Generation share shown is for all renewables except solar and hydro. Sources</a:t>
            </a:r>
            <a:r>
              <a:rPr lang="en-US" i="1" dirty="0"/>
              <a:t>: Department of Energy, </a:t>
            </a:r>
            <a:r>
              <a:rPr lang="en-US" i="1" dirty="0">
                <a:hlinkClick r:id="rId3"/>
              </a:rPr>
              <a:t>U.S. Energy and Employment Report </a:t>
            </a:r>
            <a:r>
              <a:rPr lang="en-US" i="1" dirty="0" smtClean="0">
                <a:hlinkClick r:id="rId3"/>
              </a:rPr>
              <a:t>2017</a:t>
            </a:r>
            <a:r>
              <a:rPr lang="en-US" i="1" dirty="0" smtClean="0"/>
              <a:t>  for jobs data; EIA </a:t>
            </a:r>
            <a:r>
              <a:rPr lang="en-US" i="1" dirty="0">
                <a:hlinkClick r:id="rId4"/>
              </a:rPr>
              <a:t>Net Generation by Energy </a:t>
            </a:r>
            <a:r>
              <a:rPr lang="en-US" i="1" dirty="0" smtClean="0">
                <a:hlinkClick r:id="rId4"/>
              </a:rPr>
              <a:t>Source</a:t>
            </a:r>
            <a:r>
              <a:rPr lang="en-US" i="1" dirty="0" smtClean="0"/>
              <a:t> for electric generation data.</a:t>
            </a:r>
            <a:endParaRPr lang="en-US"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337" y="31845"/>
            <a:ext cx="8229600" cy="958755"/>
          </a:xfrm>
        </p:spPr>
        <p:txBody>
          <a:bodyPr>
            <a:normAutofit fontScale="90000"/>
          </a:bodyPr>
          <a:lstStyle/>
          <a:p>
            <a:r>
              <a:rPr lang="en-US" b="1" dirty="0" smtClean="0"/>
              <a:t>And These Jobs Are Growing Rapidly</a:t>
            </a:r>
            <a:endParaRPr lang="en-US" b="1" dirty="0"/>
          </a:p>
        </p:txBody>
      </p:sp>
      <p:pic>
        <p:nvPicPr>
          <p:cNvPr id="4" name="Content Placeholder 3"/>
          <p:cNvPicPr>
            <a:picLocks noGrp="1" noChangeAspect="1"/>
          </p:cNvPicPr>
          <p:nvPr>
            <p:ph idx="1"/>
          </p:nvPr>
        </p:nvPicPr>
        <p:blipFill>
          <a:blip r:embed="rId2" cstate="print"/>
          <a:stretch>
            <a:fillRect/>
          </a:stretch>
        </p:blipFill>
        <p:spPr>
          <a:xfrm>
            <a:off x="84290" y="990600"/>
            <a:ext cx="8977694" cy="5047488"/>
          </a:xfrm>
          <a:prstGeom prst="rect">
            <a:avLst/>
          </a:prstGeom>
        </p:spPr>
      </p:pic>
      <p:sp>
        <p:nvSpPr>
          <p:cNvPr id="5" name="TextBox 4"/>
          <p:cNvSpPr txBox="1"/>
          <p:nvPr/>
        </p:nvSpPr>
        <p:spPr>
          <a:xfrm>
            <a:off x="267837" y="6324600"/>
            <a:ext cx="8610600" cy="369332"/>
          </a:xfrm>
          <a:prstGeom prst="rect">
            <a:avLst/>
          </a:prstGeom>
          <a:noFill/>
        </p:spPr>
        <p:txBody>
          <a:bodyPr wrap="square" rtlCol="0">
            <a:spAutoFit/>
          </a:bodyPr>
          <a:lstStyle/>
          <a:p>
            <a:r>
              <a:rPr lang="en-US" i="1" dirty="0" smtClean="0">
                <a:hlinkClick r:id="rId3"/>
              </a:rPr>
              <a:t>BLS Occupational Outlook Handbook</a:t>
            </a:r>
            <a:endParaRPr lang="en-US"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964" y="0"/>
            <a:ext cx="8229600" cy="1066800"/>
          </a:xfrm>
        </p:spPr>
        <p:txBody>
          <a:bodyPr/>
          <a:lstStyle/>
          <a:p>
            <a:r>
              <a:rPr lang="en-US" b="1" dirty="0" smtClean="0"/>
              <a:t>Wages Are in Comparable Range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48601975"/>
              </p:ext>
            </p:extLst>
          </p:nvPr>
        </p:nvGraphicFramePr>
        <p:xfrm>
          <a:off x="304800" y="1219200"/>
          <a:ext cx="8534400" cy="4906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28600" y="6324600"/>
            <a:ext cx="8763000" cy="369332"/>
          </a:xfrm>
          <a:prstGeom prst="rect">
            <a:avLst/>
          </a:prstGeom>
          <a:noFill/>
        </p:spPr>
        <p:txBody>
          <a:bodyPr wrap="square" rtlCol="0">
            <a:spAutoFit/>
          </a:bodyPr>
          <a:lstStyle/>
          <a:p>
            <a:r>
              <a:rPr lang="en-US" i="1" dirty="0" smtClean="0"/>
              <a:t>Median and 10</a:t>
            </a:r>
            <a:r>
              <a:rPr lang="en-US" i="1" baseline="30000" dirty="0" smtClean="0"/>
              <a:t>th</a:t>
            </a:r>
            <a:r>
              <a:rPr lang="en-US" i="1" dirty="0" smtClean="0"/>
              <a:t> percentile hourly wages from BLS </a:t>
            </a:r>
            <a:r>
              <a:rPr lang="en-US" i="1" dirty="0" smtClean="0">
                <a:hlinkClick r:id="rId3"/>
              </a:rPr>
              <a:t>Occupational Employment Statistics</a:t>
            </a:r>
            <a:r>
              <a:rPr lang="en-US" i="1" dirty="0" smtClean="0"/>
              <a:t> 2018</a:t>
            </a:r>
            <a:endParaRPr lang="en-US"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1143000"/>
          </a:xfrm>
        </p:spPr>
        <p:txBody>
          <a:bodyPr>
            <a:normAutofit fontScale="90000"/>
          </a:bodyPr>
          <a:lstStyle/>
          <a:p>
            <a:r>
              <a:rPr lang="en-US" sz="4900" b="1" dirty="0" smtClean="0"/>
              <a:t>Union Density is Lower: </a:t>
            </a:r>
            <a:r>
              <a:rPr lang="en-US" b="1" dirty="0" smtClean="0"/>
              <a:t/>
            </a:r>
            <a:br>
              <a:rPr lang="en-US" b="1" dirty="0" smtClean="0"/>
            </a:br>
            <a:r>
              <a:rPr lang="en-US" sz="4000" b="1" dirty="0" smtClean="0"/>
              <a:t>But Some Perspective Needed Here </a:t>
            </a:r>
            <a:endParaRPr lang="en-US"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6291788"/>
              </p:ext>
            </p:extLst>
          </p:nvPr>
        </p:nvGraphicFramePr>
        <p:xfrm>
          <a:off x="304800" y="1219200"/>
          <a:ext cx="8534400" cy="4906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04800" y="6248400"/>
            <a:ext cx="8610600" cy="369332"/>
          </a:xfrm>
          <a:prstGeom prst="rect">
            <a:avLst/>
          </a:prstGeom>
          <a:noFill/>
        </p:spPr>
        <p:txBody>
          <a:bodyPr wrap="square" rtlCol="0">
            <a:spAutoFit/>
          </a:bodyPr>
          <a:lstStyle/>
          <a:p>
            <a:r>
              <a:rPr lang="en-US" i="1" smtClean="0">
                <a:hlinkClick r:id="rId3"/>
              </a:rPr>
              <a:t>U.S. Department of Energy, U.S. Energy and Employment Report 2017</a:t>
            </a:r>
            <a:endParaRPr lang="en-US" i="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143000"/>
          </a:xfrm>
        </p:spPr>
        <p:txBody>
          <a:bodyPr>
            <a:normAutofit fontScale="90000"/>
          </a:bodyPr>
          <a:lstStyle/>
          <a:p>
            <a:r>
              <a:rPr lang="en-US" b="1" smtClean="0"/>
              <a:t>What Productive Conversations Can Focus On</a:t>
            </a:r>
            <a:endParaRPr lang="en-US" b="1"/>
          </a:p>
        </p:txBody>
      </p:sp>
      <p:sp>
        <p:nvSpPr>
          <p:cNvPr id="3" name="Content Placeholder 2"/>
          <p:cNvSpPr>
            <a:spLocks noGrp="1"/>
          </p:cNvSpPr>
          <p:nvPr>
            <p:ph idx="1"/>
          </p:nvPr>
        </p:nvSpPr>
        <p:spPr>
          <a:xfrm>
            <a:off x="304800" y="1447800"/>
            <a:ext cx="8610600" cy="5105400"/>
          </a:xfrm>
        </p:spPr>
        <p:txBody>
          <a:bodyPr>
            <a:normAutofit lnSpcReduction="10000"/>
          </a:bodyPr>
          <a:lstStyle/>
          <a:p>
            <a:r>
              <a:rPr lang="en-US" dirty="0" smtClean="0"/>
              <a:t>There are a lot of jobs in the transition away from fossil fuels. That shouldn’t be in dispute. The critical questions that remain are:</a:t>
            </a:r>
          </a:p>
          <a:p>
            <a:pPr lvl="1"/>
            <a:r>
              <a:rPr lang="en-US" dirty="0" smtClean="0"/>
              <a:t>How </a:t>
            </a:r>
            <a:r>
              <a:rPr lang="en-US" dirty="0"/>
              <a:t>can we ensure job quality and workers’ rights in the emerging clean energy/climate protection jobs?</a:t>
            </a:r>
          </a:p>
          <a:p>
            <a:pPr lvl="1"/>
            <a:r>
              <a:rPr lang="en-US" dirty="0" smtClean="0"/>
              <a:t>Who gets these jobs? Communities hurt by the extractive fossil fuel economy have a right to claim them. So do displaced fossil fuel workers. Can we set up mechanisms for both these populations to have access to these jobs, instead of pitting them against each other?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9570"/>
            <a:ext cx="8534400" cy="1113430"/>
          </a:xfrm>
        </p:spPr>
        <p:txBody>
          <a:bodyPr>
            <a:noAutofit/>
          </a:bodyPr>
          <a:lstStyle/>
          <a:p>
            <a:r>
              <a:rPr lang="en-US" sz="4000" b="1" dirty="0" smtClean="0"/>
              <a:t>Success Story: IL Future Energy Jobs Act</a:t>
            </a:r>
            <a:endParaRPr lang="en-US" sz="4000" b="1" dirty="0"/>
          </a:p>
        </p:txBody>
      </p:sp>
      <p:sp>
        <p:nvSpPr>
          <p:cNvPr id="3" name="Content Placeholder 2"/>
          <p:cNvSpPr>
            <a:spLocks noGrp="1"/>
          </p:cNvSpPr>
          <p:nvPr>
            <p:ph idx="1"/>
          </p:nvPr>
        </p:nvSpPr>
        <p:spPr>
          <a:xfrm>
            <a:off x="304800" y="1143000"/>
            <a:ext cx="8610600" cy="4648200"/>
          </a:xfrm>
        </p:spPr>
        <p:txBody>
          <a:bodyPr/>
          <a:lstStyle/>
          <a:p>
            <a:r>
              <a:rPr lang="en-US" dirty="0" smtClean="0"/>
              <a:t>Mandates utilities to set aside funding for clean energy job training programs for underserved populations:</a:t>
            </a:r>
          </a:p>
          <a:p>
            <a:pPr lvl="1"/>
            <a:r>
              <a:rPr lang="en-US" dirty="0" smtClean="0"/>
              <a:t> economically disadvantaged and environmental justice communities.</a:t>
            </a:r>
          </a:p>
          <a:p>
            <a:pPr lvl="1"/>
            <a:r>
              <a:rPr lang="en-US" dirty="0" smtClean="0"/>
              <a:t>youth of color.</a:t>
            </a:r>
          </a:p>
          <a:p>
            <a:pPr lvl="1"/>
            <a:r>
              <a:rPr lang="en-US" dirty="0" smtClean="0"/>
              <a:t>formerly incarcerated persons.</a:t>
            </a:r>
          </a:p>
          <a:p>
            <a:pPr lvl="1"/>
            <a:r>
              <a:rPr lang="en-US" dirty="0" smtClean="0"/>
              <a:t>individuals who had been in the foster care system as children.</a:t>
            </a:r>
            <a:endParaRPr lang="en-US" dirty="0"/>
          </a:p>
        </p:txBody>
      </p:sp>
      <p:sp>
        <p:nvSpPr>
          <p:cNvPr id="4" name="TextBox 3"/>
          <p:cNvSpPr txBox="1"/>
          <p:nvPr/>
        </p:nvSpPr>
        <p:spPr>
          <a:xfrm>
            <a:off x="304800" y="6248400"/>
            <a:ext cx="8229600" cy="369332"/>
          </a:xfrm>
          <a:prstGeom prst="rect">
            <a:avLst/>
          </a:prstGeom>
          <a:noFill/>
        </p:spPr>
        <p:txBody>
          <a:bodyPr wrap="square" rtlCol="0">
            <a:spAutoFit/>
          </a:bodyPr>
          <a:lstStyle/>
          <a:p>
            <a:r>
              <a:rPr lang="en-US" i="1" dirty="0"/>
              <a:t>Illinois </a:t>
            </a:r>
            <a:r>
              <a:rPr lang="en-US" i="1" dirty="0" smtClean="0"/>
              <a:t>SB2814, 2016</a:t>
            </a:r>
            <a:endParaRPr lang="en-US" i="1" dirty="0"/>
          </a:p>
        </p:txBody>
      </p:sp>
    </p:spTree>
    <p:extLst>
      <p:ext uri="{BB962C8B-B14F-4D97-AF65-F5344CB8AC3E}">
        <p14:creationId xmlns:p14="http://schemas.microsoft.com/office/powerpoint/2010/main" val="542643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143000"/>
          </a:xfrm>
        </p:spPr>
        <p:txBody>
          <a:bodyPr>
            <a:normAutofit fontScale="90000"/>
          </a:bodyPr>
          <a:lstStyle/>
          <a:p>
            <a:r>
              <a:rPr lang="en-US" b="1" dirty="0" smtClean="0"/>
              <a:t>Success Story: OR Energy Efficiency Jobs</a:t>
            </a:r>
            <a:r>
              <a:rPr lang="en-US" dirty="0" smtClean="0"/>
              <a:t>  </a:t>
            </a:r>
            <a:endParaRPr lang="en-US" dirty="0"/>
          </a:p>
        </p:txBody>
      </p:sp>
      <p:sp>
        <p:nvSpPr>
          <p:cNvPr id="3" name="Content Placeholder 2"/>
          <p:cNvSpPr>
            <a:spLocks noGrp="1"/>
          </p:cNvSpPr>
          <p:nvPr>
            <p:ph idx="1"/>
          </p:nvPr>
        </p:nvSpPr>
        <p:spPr>
          <a:xfrm>
            <a:off x="381000" y="1447800"/>
            <a:ext cx="8458200" cy="4724400"/>
          </a:xfrm>
        </p:spPr>
        <p:txBody>
          <a:bodyPr>
            <a:normAutofit lnSpcReduction="10000"/>
          </a:bodyPr>
          <a:lstStyle/>
          <a:p>
            <a:r>
              <a:rPr lang="en-US" dirty="0" smtClean="0"/>
              <a:t>Over 2-year period surveyed:</a:t>
            </a:r>
          </a:p>
          <a:p>
            <a:pPr lvl="1"/>
            <a:r>
              <a:rPr lang="en-US" dirty="0" smtClean="0"/>
              <a:t>47% of new hires were women and POC.</a:t>
            </a:r>
          </a:p>
          <a:p>
            <a:pPr lvl="1"/>
            <a:r>
              <a:rPr lang="en-US" dirty="0" smtClean="0"/>
              <a:t>55% of hours worked were by women and POC.</a:t>
            </a:r>
          </a:p>
          <a:p>
            <a:pPr lvl="1"/>
            <a:r>
              <a:rPr lang="en-US" dirty="0" smtClean="0"/>
              <a:t>Median hourly wage was $18.46, compared to statewide median of $17.24. </a:t>
            </a:r>
          </a:p>
          <a:p>
            <a:pPr lvl="1"/>
            <a:r>
              <a:rPr lang="en-US" dirty="0" smtClean="0"/>
              <a:t>81% of prime contractors offered health insurance.</a:t>
            </a:r>
          </a:p>
          <a:p>
            <a:r>
              <a:rPr lang="en-US" dirty="0" smtClean="0"/>
              <a:t>What drove these results?</a:t>
            </a:r>
          </a:p>
          <a:p>
            <a:pPr lvl="1"/>
            <a:r>
              <a:rPr lang="en-US" dirty="0" smtClean="0"/>
              <a:t>Setting goals intentionally.</a:t>
            </a:r>
          </a:p>
          <a:p>
            <a:pPr lvl="1"/>
            <a:r>
              <a:rPr lang="en-US" dirty="0" smtClean="0"/>
              <a:t>Involving organized labor and affected communities in program design and outreach.</a:t>
            </a:r>
          </a:p>
          <a:p>
            <a:pPr lvl="1"/>
            <a:endParaRPr lang="en-US" dirty="0" smtClean="0"/>
          </a:p>
          <a:p>
            <a:pPr lvl="1"/>
            <a:endParaRPr lang="en-US" dirty="0" smtClean="0"/>
          </a:p>
          <a:p>
            <a:pPr lvl="1"/>
            <a:endParaRPr lang="en-US" dirty="0"/>
          </a:p>
        </p:txBody>
      </p:sp>
      <p:sp>
        <p:nvSpPr>
          <p:cNvPr id="4" name="TextBox 3"/>
          <p:cNvSpPr txBox="1"/>
          <p:nvPr/>
        </p:nvSpPr>
        <p:spPr>
          <a:xfrm>
            <a:off x="304800" y="6400800"/>
            <a:ext cx="8534400" cy="369332"/>
          </a:xfrm>
          <a:prstGeom prst="rect">
            <a:avLst/>
          </a:prstGeom>
          <a:noFill/>
        </p:spPr>
        <p:txBody>
          <a:bodyPr wrap="square" rtlCol="0">
            <a:spAutoFit/>
          </a:bodyPr>
          <a:lstStyle/>
          <a:p>
            <a:r>
              <a:rPr lang="en-US" i="1" dirty="0">
                <a:hlinkClick r:id="rId2"/>
              </a:rPr>
              <a:t>City of Portland Bureau of Planning and Sustainability (BPS)</a:t>
            </a:r>
            <a:endParaRPr lang="en-US" i="1" dirty="0"/>
          </a:p>
        </p:txBody>
      </p:sp>
    </p:spTree>
    <p:extLst>
      <p:ext uri="{BB962C8B-B14F-4D97-AF65-F5344CB8AC3E}">
        <p14:creationId xmlns:p14="http://schemas.microsoft.com/office/powerpoint/2010/main" val="3009244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Key Policy Recommendation: Require Job Accessibility, Training, and </a:t>
            </a:r>
            <a:r>
              <a:rPr lang="en-US" b="1" dirty="0" smtClean="0"/>
              <a:t>Quality</a:t>
            </a:r>
            <a:endParaRPr lang="en-US" dirty="0"/>
          </a:p>
        </p:txBody>
      </p:sp>
      <p:sp>
        <p:nvSpPr>
          <p:cNvPr id="3" name="Content Placeholder 2"/>
          <p:cNvSpPr>
            <a:spLocks noGrp="1"/>
          </p:cNvSpPr>
          <p:nvPr>
            <p:ph idx="1"/>
          </p:nvPr>
        </p:nvSpPr>
        <p:spPr>
          <a:xfrm>
            <a:off x="304800" y="1600200"/>
            <a:ext cx="8534400" cy="5029200"/>
          </a:xfrm>
        </p:spPr>
        <p:txBody>
          <a:bodyPr>
            <a:normAutofit lnSpcReduction="10000"/>
          </a:bodyPr>
          <a:lstStyle/>
          <a:p>
            <a:pPr lvl="0"/>
            <a:r>
              <a:rPr lang="en-US" dirty="0"/>
              <a:t>Hiring goals for government-funded or mandated energy </a:t>
            </a:r>
            <a:r>
              <a:rPr lang="en-US" dirty="0" smtClean="0"/>
              <a:t>projects.</a:t>
            </a:r>
          </a:p>
          <a:p>
            <a:pPr lvl="0"/>
            <a:r>
              <a:rPr lang="en-US" dirty="0" smtClean="0"/>
              <a:t>Dedicated funding streams for training and placement.</a:t>
            </a:r>
          </a:p>
          <a:p>
            <a:r>
              <a:rPr lang="en-US" dirty="0"/>
              <a:t>Setting wage standards and benefit requirements</a:t>
            </a:r>
            <a:r>
              <a:rPr lang="en-US" dirty="0" smtClean="0"/>
              <a:t>.</a:t>
            </a:r>
            <a:endParaRPr lang="en-US" dirty="0"/>
          </a:p>
          <a:p>
            <a:pPr lvl="0"/>
            <a:r>
              <a:rPr lang="en-US" dirty="0"/>
              <a:t>Involving organizations based in communities of color and low-income communities, unions, etc. in policy design and implementation, including training, hiring, monitoring and evaluation</a:t>
            </a:r>
            <a:r>
              <a:rPr lang="en-US" dirty="0" smtClean="0"/>
              <a:t>.</a:t>
            </a:r>
            <a:endParaRPr lang="en-US" dirty="0"/>
          </a:p>
        </p:txBody>
      </p:sp>
    </p:spTree>
    <p:extLst>
      <p:ext uri="{BB962C8B-B14F-4D97-AF65-F5344CB8AC3E}">
        <p14:creationId xmlns:p14="http://schemas.microsoft.com/office/powerpoint/2010/main" val="2672596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smtClean="0"/>
              <a:t>An “Official”Definition </a:t>
            </a:r>
            <a:r>
              <a:rPr lang="en-US" b="1" dirty="0" smtClean="0"/>
              <a:t>of </a:t>
            </a:r>
            <a:r>
              <a:rPr lang="en-US" b="1" smtClean="0"/>
              <a:t>Just Transition</a:t>
            </a:r>
            <a:endParaRPr lang="en-US" b="1" dirty="0"/>
          </a:p>
        </p:txBody>
      </p:sp>
      <p:sp>
        <p:nvSpPr>
          <p:cNvPr id="3" name="Content Placeholder 2"/>
          <p:cNvSpPr>
            <a:spLocks noGrp="1"/>
          </p:cNvSpPr>
          <p:nvPr>
            <p:ph idx="1"/>
          </p:nvPr>
        </p:nvSpPr>
        <p:spPr>
          <a:xfrm>
            <a:off x="304800" y="1371600"/>
            <a:ext cx="8610600" cy="5257800"/>
          </a:xfrm>
        </p:spPr>
        <p:txBody>
          <a:bodyPr>
            <a:normAutofit lnSpcReduction="10000"/>
          </a:bodyPr>
          <a:lstStyle/>
          <a:p>
            <a:pPr marL="0" indent="0">
              <a:buNone/>
            </a:pPr>
            <a:r>
              <a:rPr lang="en-US" dirty="0" smtClean="0"/>
              <a:t>Just transition “focuses on jobs, livelihoods and ensuring that no one is left behind as we race to reduce emissions, protect the climate and advance social </a:t>
            </a:r>
            <a:r>
              <a:rPr lang="en-US" smtClean="0"/>
              <a:t>and economic justice</a:t>
            </a:r>
            <a:r>
              <a:rPr lang="en-US" dirty="0" smtClean="0"/>
              <a:t>.” - </a:t>
            </a:r>
            <a:r>
              <a:rPr lang="en-US" i="1" dirty="0" smtClean="0"/>
              <a:t>International Trade </a:t>
            </a:r>
            <a:r>
              <a:rPr lang="en-US" i="1" smtClean="0"/>
              <a:t>Union Confederation</a:t>
            </a:r>
          </a:p>
          <a:p>
            <a:r>
              <a:rPr lang="en-US" smtClean="0"/>
              <a:t>But are we “racing” to reduce emissions, protect the climate, and advance social and economic justice?</a:t>
            </a:r>
          </a:p>
          <a:p>
            <a:r>
              <a:rPr lang="en-US" smtClean="0"/>
              <a:t>Is the emphasis on jobs and livelihoods enough?</a:t>
            </a:r>
          </a:p>
          <a:p>
            <a:r>
              <a:rPr lang="en-US" smtClean="0"/>
              <a:t>What is missing (and </a:t>
            </a:r>
            <a:r>
              <a:rPr lang="en-US" b="1" i="1" smtClean="0"/>
              <a:t>who</a:t>
            </a:r>
            <a:r>
              <a:rPr lang="en-US" smtClean="0"/>
              <a:t> are missing) if we really want to ensure that </a:t>
            </a:r>
            <a:r>
              <a:rPr lang="en-US" b="1" i="1" smtClean="0"/>
              <a:t>no one</a:t>
            </a:r>
            <a:r>
              <a:rPr lang="en-US" smtClean="0"/>
              <a:t> is left behind?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t>“Racing” To Protect the Climate?</a:t>
            </a:r>
            <a:endParaRPr lang="en-US" b="1"/>
          </a:p>
        </p:txBody>
      </p:sp>
      <p:sp>
        <p:nvSpPr>
          <p:cNvPr id="3" name="Content Placeholder 2"/>
          <p:cNvSpPr>
            <a:spLocks noGrp="1"/>
          </p:cNvSpPr>
          <p:nvPr>
            <p:ph idx="1"/>
          </p:nvPr>
        </p:nvSpPr>
        <p:spPr>
          <a:xfrm>
            <a:off x="304800" y="1371600"/>
            <a:ext cx="8534400" cy="5105400"/>
          </a:xfrm>
        </p:spPr>
        <p:txBody>
          <a:bodyPr>
            <a:normAutofit fontScale="92500"/>
          </a:bodyPr>
          <a:lstStyle/>
          <a:p>
            <a:r>
              <a:rPr lang="en-US" smtClean="0"/>
              <a:t>All countries’ current (voluntary, unenforceable) pledges in the Paris agreement (Nationally Determined Contributions, or NDCs) will still result in between </a:t>
            </a:r>
            <a:r>
              <a:rPr lang="en-US" smtClean="0">
                <a:hlinkClick r:id="rId2"/>
              </a:rPr>
              <a:t>2.8 – 3.0</a:t>
            </a:r>
            <a:r>
              <a:rPr lang="en-US" baseline="30000" smtClean="0">
                <a:hlinkClick r:id="rId2"/>
              </a:rPr>
              <a:t>⁰</a:t>
            </a:r>
            <a:r>
              <a:rPr lang="en-US" smtClean="0">
                <a:hlinkClick r:id="rId2"/>
              </a:rPr>
              <a:t>C </a:t>
            </a:r>
            <a:r>
              <a:rPr lang="en-US" smtClean="0"/>
              <a:t>temperature increase. (</a:t>
            </a:r>
            <a:r>
              <a:rPr lang="en-US" i="1" smtClean="0"/>
              <a:t>Climate Action Tracker, 2019</a:t>
            </a:r>
            <a:r>
              <a:rPr lang="en-US" smtClean="0"/>
              <a:t>)</a:t>
            </a:r>
          </a:p>
          <a:p>
            <a:r>
              <a:rPr lang="en-US" smtClean="0"/>
              <a:t>This is about twice the </a:t>
            </a:r>
            <a:r>
              <a:rPr lang="en-US" smtClean="0">
                <a:hlinkClick r:id="rId3"/>
              </a:rPr>
              <a:t>1.5⁰C</a:t>
            </a:r>
            <a:r>
              <a:rPr lang="en-US" smtClean="0"/>
              <a:t> that the global scientific community recognizes as the upper limit. (</a:t>
            </a:r>
            <a:r>
              <a:rPr lang="en-US" i="1" smtClean="0"/>
              <a:t>IPCC SR1.5, 2018</a:t>
            </a:r>
            <a:r>
              <a:rPr lang="en-US" smtClean="0"/>
              <a:t>)</a:t>
            </a:r>
          </a:p>
          <a:p>
            <a:r>
              <a:rPr lang="en-US" smtClean="0"/>
              <a:t>Global CO</a:t>
            </a:r>
            <a:r>
              <a:rPr lang="en-US" baseline="-25000" smtClean="0"/>
              <a:t>2 </a:t>
            </a:r>
            <a:r>
              <a:rPr lang="en-US" smtClean="0"/>
              <a:t>emissions reached their </a:t>
            </a:r>
            <a:r>
              <a:rPr lang="en-US" smtClean="0">
                <a:hlinkClick r:id="rId4"/>
              </a:rPr>
              <a:t>highest levels ever</a:t>
            </a:r>
            <a:r>
              <a:rPr lang="en-US" smtClean="0"/>
              <a:t> this year. (</a:t>
            </a:r>
            <a:r>
              <a:rPr lang="en-US" i="1" smtClean="0"/>
              <a:t>Global Carbon Project, 2019</a:t>
            </a:r>
            <a:r>
              <a:rPr lang="en-US" smtClean="0"/>
              <a:t>)</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“Racing” to Advance Social and Economic Justice?</a:t>
            </a:r>
            <a:endParaRPr lang="en-US"/>
          </a:p>
        </p:txBody>
      </p:sp>
      <p:sp>
        <p:nvSpPr>
          <p:cNvPr id="6" name="TextBox 5"/>
          <p:cNvSpPr txBox="1"/>
          <p:nvPr/>
        </p:nvSpPr>
        <p:spPr>
          <a:xfrm>
            <a:off x="533400" y="6248400"/>
            <a:ext cx="7543800" cy="369332"/>
          </a:xfrm>
          <a:prstGeom prst="rect">
            <a:avLst/>
          </a:prstGeom>
          <a:noFill/>
        </p:spPr>
        <p:txBody>
          <a:bodyPr wrap="square" rtlCol="0">
            <a:spAutoFit/>
          </a:bodyPr>
          <a:lstStyle/>
          <a:p>
            <a:r>
              <a:rPr lang="en-US" smtClean="0"/>
              <a:t>(</a:t>
            </a:r>
            <a:r>
              <a:rPr lang="en-US" i="1" smtClean="0">
                <a:hlinkClick r:id="rId2"/>
              </a:rPr>
              <a:t>World Inequality Lab, 2018</a:t>
            </a:r>
            <a:r>
              <a:rPr lang="en-US" smtClean="0"/>
              <a:t>)</a:t>
            </a:r>
            <a:endParaRPr lang="en-US"/>
          </a:p>
        </p:txBody>
      </p:sp>
      <p:pic>
        <p:nvPicPr>
          <p:cNvPr id="7" name="Content Placeholder 6" descr="https://wir2018.wid.world/files/part-4/figure-413.png"/>
          <p:cNvPicPr>
            <a:picLocks noGrp="1"/>
          </p:cNvPicPr>
          <p:nvPr>
            <p:ph idx="1"/>
          </p:nvPr>
        </p:nvPicPr>
        <p:blipFill>
          <a:blip r:embed="rId3" cstate="print"/>
          <a:srcRect/>
          <a:stretch>
            <a:fillRect/>
          </a:stretch>
        </p:blipFill>
        <p:spPr bwMode="auto">
          <a:xfrm>
            <a:off x="986827" y="1600200"/>
            <a:ext cx="7170346" cy="452596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normAutofit fontScale="90000"/>
          </a:bodyPr>
          <a:lstStyle/>
          <a:p>
            <a:r>
              <a:rPr lang="en-US" b="1" smtClean="0"/>
              <a:t>Is the Emphasis on Jobs and Livelihoods Enough?</a:t>
            </a:r>
          </a:p>
        </p:txBody>
      </p:sp>
      <p:sp>
        <p:nvSpPr>
          <p:cNvPr id="3" name="Content Placeholder 2"/>
          <p:cNvSpPr>
            <a:spLocks noGrp="1"/>
          </p:cNvSpPr>
          <p:nvPr>
            <p:ph idx="1"/>
          </p:nvPr>
        </p:nvSpPr>
        <p:spPr>
          <a:xfrm>
            <a:off x="304800" y="1447800"/>
            <a:ext cx="8534400" cy="5029200"/>
          </a:xfrm>
        </p:spPr>
        <p:txBody>
          <a:bodyPr>
            <a:normAutofit fontScale="92500" lnSpcReduction="10000"/>
          </a:bodyPr>
          <a:lstStyle/>
          <a:p>
            <a:r>
              <a:rPr lang="en-US" smtClean="0"/>
              <a:t>Entire communities (local economies, tax base) are dependent on extractive, dirty industries.</a:t>
            </a:r>
          </a:p>
          <a:p>
            <a:pPr lvl="1"/>
            <a:r>
              <a:rPr lang="en-US" smtClean="0"/>
              <a:t>Coal severance taxes in Kentucky </a:t>
            </a:r>
            <a:r>
              <a:rPr lang="en-US" smtClean="0">
                <a:hlinkClick r:id="rId2"/>
              </a:rPr>
              <a:t>decreased 40% </a:t>
            </a:r>
            <a:r>
              <a:rPr lang="en-US" smtClean="0"/>
              <a:t>from 2015 to 2018. (</a:t>
            </a:r>
            <a:r>
              <a:rPr lang="en-US" i="1" smtClean="0"/>
              <a:t>Commonwealth of Kentucky Comprehensive Annual Financial Report, 2018</a:t>
            </a:r>
            <a:r>
              <a:rPr lang="en-US" smtClean="0"/>
              <a:t>)</a:t>
            </a:r>
          </a:p>
          <a:p>
            <a:r>
              <a:rPr lang="en-US" smtClean="0"/>
              <a:t>What is affected when tax revenues fall?</a:t>
            </a:r>
          </a:p>
          <a:p>
            <a:pPr lvl="1"/>
            <a:r>
              <a:rPr lang="en-US" smtClean="0"/>
              <a:t>Public services for vulnerable residents.</a:t>
            </a:r>
          </a:p>
          <a:p>
            <a:pPr lvl="1"/>
            <a:r>
              <a:rPr lang="en-US" smtClean="0"/>
              <a:t>Jobs of public workers (teachers, firefighters, etc.)</a:t>
            </a:r>
          </a:p>
          <a:p>
            <a:pPr lvl="1"/>
            <a:r>
              <a:rPr lang="en-US" smtClean="0"/>
              <a:t>A narrow focus on just preserving the livelihoods of workers in fossil fuel and other polluting industries can leave out entire communities, and other affected workers.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smtClean="0"/>
              <a:t>What (And </a:t>
            </a:r>
            <a:r>
              <a:rPr lang="en-US" b="1" i="1" smtClean="0"/>
              <a:t>Who</a:t>
            </a:r>
            <a:r>
              <a:rPr lang="en-US" b="1" smtClean="0"/>
              <a:t>) Else is Missing?</a:t>
            </a:r>
            <a:endParaRPr lang="en-US" b="1"/>
          </a:p>
        </p:txBody>
      </p:sp>
      <p:sp>
        <p:nvSpPr>
          <p:cNvPr id="3" name="Content Placeholder 2"/>
          <p:cNvSpPr>
            <a:spLocks noGrp="1"/>
          </p:cNvSpPr>
          <p:nvPr>
            <p:ph idx="1"/>
          </p:nvPr>
        </p:nvSpPr>
        <p:spPr>
          <a:xfrm>
            <a:off x="304800" y="1219200"/>
            <a:ext cx="8610600" cy="5410200"/>
          </a:xfrm>
        </p:spPr>
        <p:txBody>
          <a:bodyPr/>
          <a:lstStyle/>
          <a:p>
            <a:pPr marL="228600" indent="-228600"/>
            <a:r>
              <a:rPr lang="en-US" smtClean="0"/>
              <a:t>Who are disproportionately exposed to pollution from fossil fuel and chemical facilities?</a:t>
            </a:r>
          </a:p>
          <a:p>
            <a:pPr marL="628650" lvl="1" indent="-228600"/>
            <a:r>
              <a:rPr lang="en-US" smtClean="0"/>
              <a:t>Black Americans exposed to particulate matter pollution at 1.54 times rate for general population.</a:t>
            </a:r>
          </a:p>
          <a:p>
            <a:pPr marL="628650" lvl="1" indent="-228600"/>
            <a:r>
              <a:rPr lang="en-US" smtClean="0"/>
              <a:t>People in poverty exposed to particulate matter pollution at 1.35 times rate for general population.</a:t>
            </a:r>
          </a:p>
          <a:p>
            <a:pPr marL="0" indent="0">
              <a:buNone/>
            </a:pPr>
            <a:r>
              <a:rPr lang="en-US" sz="2800" smtClean="0"/>
              <a:t>(</a:t>
            </a:r>
            <a:r>
              <a:rPr lang="en-US" sz="2800" i="1" smtClean="0">
                <a:hlinkClick r:id="rId2"/>
              </a:rPr>
              <a:t>Mikati et. al., American Journal of Public Health, April 2018</a:t>
            </a:r>
            <a:r>
              <a:rPr lang="en-US" sz="2800" smtClean="0"/>
              <a:t>)</a:t>
            </a:r>
          </a:p>
          <a:p>
            <a:pPr marL="0" indent="0">
              <a:buNone/>
            </a:pPr>
            <a:endParaRPr lang="en-US" sz="2800" smtClean="0"/>
          </a:p>
          <a:p>
            <a:pPr marL="0" indent="0">
              <a:buNone/>
            </a:pPr>
            <a:r>
              <a:rPr lang="en-US" sz="2800" smtClean="0"/>
              <a:t>This is just one example of a well-dcoumented pattern of race and class disparities in exposure to pollution.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normAutofit fontScale="90000"/>
          </a:bodyPr>
          <a:lstStyle/>
          <a:p>
            <a:r>
              <a:rPr lang="en-US" b="1" smtClean="0"/>
              <a:t>Disparities in Exposure Lead To Disparities in Outcomes</a:t>
            </a:r>
            <a:endParaRPr lang="en-US" b="1"/>
          </a:p>
        </p:txBody>
      </p:sp>
      <p:graphicFrame>
        <p:nvGraphicFramePr>
          <p:cNvPr id="6" name="Content Placeholder 5"/>
          <p:cNvGraphicFramePr>
            <a:graphicFrameLocks noGrp="1"/>
          </p:cNvGraphicFramePr>
          <p:nvPr>
            <p:ph idx="1"/>
          </p:nvPr>
        </p:nvGraphicFramePr>
        <p:xfrm>
          <a:off x="228600" y="1447800"/>
          <a:ext cx="86106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228600" y="6172200"/>
            <a:ext cx="8763000" cy="369332"/>
          </a:xfrm>
          <a:prstGeom prst="rect">
            <a:avLst/>
          </a:prstGeom>
          <a:noFill/>
        </p:spPr>
        <p:txBody>
          <a:bodyPr wrap="square" rtlCol="0">
            <a:spAutoFit/>
          </a:bodyPr>
          <a:lstStyle/>
          <a:p>
            <a:r>
              <a:rPr lang="en-US" i="1" smtClean="0">
                <a:hlinkClick r:id="rId3"/>
              </a:rPr>
              <a:t>Asthma incidence rates, CDC, 2019</a:t>
            </a:r>
            <a:endParaRPr lang="en-US" i="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1143000"/>
          </a:xfrm>
        </p:spPr>
        <p:txBody>
          <a:bodyPr>
            <a:normAutofit fontScale="90000"/>
          </a:bodyPr>
          <a:lstStyle/>
          <a:p>
            <a:r>
              <a:rPr lang="en-US" b="1" smtClean="0"/>
              <a:t>Pollution-Affected Communities Lack Access to Jobs in Polluting Industries</a:t>
            </a:r>
            <a:endParaRPr lang="en-US" b="1"/>
          </a:p>
        </p:txBody>
      </p:sp>
      <p:graphicFrame>
        <p:nvGraphicFramePr>
          <p:cNvPr id="4" name="Content Placeholder 3"/>
          <p:cNvGraphicFramePr>
            <a:graphicFrameLocks noGrp="1"/>
          </p:cNvGraphicFramePr>
          <p:nvPr>
            <p:ph idx="1"/>
          </p:nvPr>
        </p:nvGraphicFramePr>
        <p:xfrm>
          <a:off x="304800" y="1600200"/>
          <a:ext cx="8610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04800" y="6400800"/>
            <a:ext cx="8610600" cy="369332"/>
          </a:xfrm>
          <a:prstGeom prst="rect">
            <a:avLst/>
          </a:prstGeom>
          <a:noFill/>
        </p:spPr>
        <p:txBody>
          <a:bodyPr wrap="square" rtlCol="0">
            <a:spAutoFit/>
          </a:bodyPr>
          <a:lstStyle/>
          <a:p>
            <a:r>
              <a:rPr lang="en-US" i="1" smtClean="0">
                <a:hlinkClick r:id="rId3"/>
              </a:rPr>
              <a:t>U.S. Department of Energy, U.S. Energy and Employment Report 2017</a:t>
            </a:r>
            <a:endParaRPr lang="en-US" i="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normAutofit fontScale="90000"/>
          </a:bodyPr>
          <a:lstStyle/>
          <a:p>
            <a:r>
              <a:rPr lang="en-US" b="1" smtClean="0"/>
              <a:t>Just Transition: The Evolving Definition</a:t>
            </a:r>
            <a:endParaRPr lang="en-US" dirty="0"/>
          </a:p>
        </p:txBody>
      </p:sp>
      <p:sp>
        <p:nvSpPr>
          <p:cNvPr id="3" name="Content Placeholder 2"/>
          <p:cNvSpPr>
            <a:spLocks noGrp="1"/>
          </p:cNvSpPr>
          <p:nvPr>
            <p:ph idx="1"/>
          </p:nvPr>
        </p:nvSpPr>
        <p:spPr>
          <a:xfrm>
            <a:off x="228600" y="1066800"/>
            <a:ext cx="8686800" cy="5562600"/>
          </a:xfrm>
        </p:spPr>
        <p:txBody>
          <a:bodyPr>
            <a:normAutofit fontScale="92500" lnSpcReduction="20000"/>
          </a:bodyPr>
          <a:lstStyle/>
          <a:p>
            <a:pPr marL="0" lvl="1" indent="0">
              <a:buNone/>
            </a:pPr>
            <a:r>
              <a:rPr lang="en-US" sz="3200" i="1" dirty="0" smtClean="0"/>
              <a:t>Just Transition is a...set of principles, processes, and practices that build economic and political power to shift from an extractive economy to a </a:t>
            </a:r>
            <a:r>
              <a:rPr lang="en-US" sz="3200" i="1" smtClean="0"/>
              <a:t>regenerative economy.</a:t>
            </a:r>
            <a:endParaRPr lang="en-US" sz="3200" dirty="0" smtClean="0"/>
          </a:p>
          <a:p>
            <a:pPr marL="0" lvl="1" indent="0">
              <a:buNone/>
            </a:pPr>
            <a:r>
              <a:rPr lang="en-US" dirty="0" smtClean="0"/>
              <a:t>(Excerpted from Climate Justice Alliance)</a:t>
            </a:r>
          </a:p>
          <a:p>
            <a:r>
              <a:rPr lang="en-US" dirty="0"/>
              <a:t>A truly just transition must benefit </a:t>
            </a:r>
            <a:r>
              <a:rPr lang="en-US" dirty="0" smtClean="0"/>
              <a:t>everyone impacted:</a:t>
            </a:r>
            <a:endParaRPr lang="en-US" dirty="0"/>
          </a:p>
          <a:p>
            <a:pPr lvl="1"/>
            <a:r>
              <a:rPr lang="en-US" dirty="0"/>
              <a:t>Workers whose livelihoods depend on dirty, harmful industries.</a:t>
            </a:r>
          </a:p>
          <a:p>
            <a:pPr lvl="1"/>
            <a:r>
              <a:rPr lang="en-US" dirty="0"/>
              <a:t>Communities whose local economies depend on these industries.</a:t>
            </a:r>
          </a:p>
          <a:p>
            <a:pPr lvl="1"/>
            <a:r>
              <a:rPr lang="en-US" dirty="0"/>
              <a:t>Communities who are harmed by these </a:t>
            </a:r>
            <a:r>
              <a:rPr lang="en-US"/>
              <a:t>industries</a:t>
            </a:r>
            <a:r>
              <a:rPr lang="en-US" smtClean="0"/>
              <a:t>.</a:t>
            </a:r>
          </a:p>
          <a:p>
            <a:r>
              <a:rPr lang="en-US" smtClean="0"/>
              <a:t>Can complicate the the traditional “jobs vs. environment” narrative in unhelpful </a:t>
            </a:r>
            <a:r>
              <a:rPr lang="en-US" i="1" smtClean="0"/>
              <a:t>or</a:t>
            </a:r>
            <a:r>
              <a:rPr lang="en-US" smtClean="0"/>
              <a:t> helpful ways.</a:t>
            </a:r>
            <a:endParaRPr lang="en-US" dirty="0"/>
          </a:p>
          <a:p>
            <a:pPr marL="0" lvl="1" indent="0">
              <a:buNone/>
            </a:pP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7666</TotalTime>
  <Words>964</Words>
  <Application>Microsoft Office PowerPoint</Application>
  <PresentationFormat>On-screen Show (4:3)</PresentationFormat>
  <Paragraphs>79</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Just and Equitable Transition to a Clean Energy Future:  Transformative Potential Exists, But So Do Challenges</vt:lpstr>
      <vt:lpstr>An “Official”Definition of Just Transition</vt:lpstr>
      <vt:lpstr>“Racing” To Protect the Climate?</vt:lpstr>
      <vt:lpstr>“Racing” to Advance Social and Economic Justice?</vt:lpstr>
      <vt:lpstr>Is the Emphasis on Jobs and Livelihoods Enough?</vt:lpstr>
      <vt:lpstr>What (And Who) Else is Missing?</vt:lpstr>
      <vt:lpstr>Disparities in Exposure Lead To Disparities in Outcomes</vt:lpstr>
      <vt:lpstr>Pollution-Affected Communities Lack Access to Jobs in Polluting Industries</vt:lpstr>
      <vt:lpstr>Just Transition: The Evolving Definition</vt:lpstr>
      <vt:lpstr>There Are Lots of Jobs in the Transition</vt:lpstr>
      <vt:lpstr>And These Jobs Are Growing Rapidly</vt:lpstr>
      <vt:lpstr>Wages Are in Comparable Range</vt:lpstr>
      <vt:lpstr>Union Density is Lower:  But Some Perspective Needed Here </vt:lpstr>
      <vt:lpstr>What Productive Conversations Can Focus On</vt:lpstr>
      <vt:lpstr>Success Story: IL Future Energy Jobs Act</vt:lpstr>
      <vt:lpstr>Success Story: OR Energy Efficiency Jobs  </vt:lpstr>
      <vt:lpstr>Key Policy Recommendation: Require Job Accessibility, Training, and Quality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Just Transitions? And How Do We Get There?</dc:title>
  <dc:creator>basav</dc:creator>
  <cp:lastModifiedBy>Tiemann, Bernadette L</cp:lastModifiedBy>
  <cp:revision>364</cp:revision>
  <dcterms:created xsi:type="dcterms:W3CDTF">2017-09-18T19:17:04Z</dcterms:created>
  <dcterms:modified xsi:type="dcterms:W3CDTF">2020-01-14T16:42:07Z</dcterms:modified>
</cp:coreProperties>
</file>