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6" r:id="rId4"/>
    <p:sldId id="479" r:id="rId5"/>
    <p:sldId id="477" r:id="rId6"/>
    <p:sldId id="493" r:id="rId7"/>
    <p:sldId id="486" r:id="rId8"/>
    <p:sldId id="494" r:id="rId9"/>
    <p:sldId id="287" r:id="rId10"/>
    <p:sldId id="487" r:id="rId11"/>
    <p:sldId id="497" r:id="rId12"/>
    <p:sldId id="496" r:id="rId13"/>
    <p:sldId id="499" r:id="rId14"/>
    <p:sldId id="386" r:id="rId15"/>
    <p:sldId id="500" r:id="rId16"/>
    <p:sldId id="481" r:id="rId17"/>
    <p:sldId id="274" r:id="rId18"/>
    <p:sldId id="275" r:id="rId19"/>
    <p:sldId id="495" r:id="rId20"/>
  </p:sldIdLst>
  <p:sldSz cx="9144000" cy="5143500" type="screen16x9"/>
  <p:notesSz cx="6858000" cy="93138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yadarshini Iyer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7" autoAdjust="0"/>
    <p:restoredTop sz="86431" autoAdjust="0"/>
  </p:normalViewPr>
  <p:slideViewPr>
    <p:cSldViewPr snapToGrid="0" snapToObjects="1">
      <p:cViewPr varScale="1">
        <p:scale>
          <a:sx n="125" d="100"/>
          <a:sy n="125" d="100"/>
        </p:scale>
        <p:origin x="9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2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BBFC-6717-4F93-8221-CA265B9EF45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32289-A33A-4D89-AAE4-BEB456E0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15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57634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14401" y="4424085"/>
            <a:ext cx="5029199" cy="41912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GB" sz="12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68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82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914401" y="4424085"/>
            <a:ext cx="5029199" cy="41912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 dirty="0">
                <a:latin typeface="Roboto"/>
                <a:ea typeface="Roboto"/>
                <a:cs typeface="Roboto"/>
                <a:sym typeface="Roboto"/>
              </a:rPr>
              <a:t>Inequality is not essential to provide incentives. We must safeguard earth and pass on to future generations the earth as we have enjoyed it.</a:t>
            </a: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None/>
            </a:pPr>
            <a:endParaRPr sz="12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 dirty="0">
                <a:latin typeface="Roboto"/>
                <a:ea typeface="Roboto"/>
                <a:cs typeface="Roboto"/>
                <a:sym typeface="Roboto"/>
              </a:rPr>
              <a:t>Countries have major control over their inequality and environmental degradation, and can “tax and transfer” and support social norms to create meaningful balanced lives in a sustainable equitable Buddhist economy. </a:t>
            </a:r>
          </a:p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 dirty="0"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872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914401" y="4424085"/>
            <a:ext cx="5029199" cy="41912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r>
              <a:rPr lang="en-GB"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rPr>
              <a:t>Insert photo of a flower here - preferably the same one as shown on the book cover</a:t>
            </a:r>
          </a:p>
        </p:txBody>
      </p:sp>
    </p:spTree>
    <p:extLst>
      <p:ext uri="{BB962C8B-B14F-4D97-AF65-F5344CB8AC3E}">
        <p14:creationId xmlns:p14="http://schemas.microsoft.com/office/powerpoint/2010/main" val="153459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99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1751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8188" indent="-282575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063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0675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4700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9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91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63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35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E4E26E-D179-40CB-89FF-CFFB6210DF2A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0288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8188" indent="-282575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063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0675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4700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9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91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63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35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E4E26E-D179-40CB-89FF-CFFB6210DF2A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0488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8188" indent="-282575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063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0675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4700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9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91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63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35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E4E26E-D179-40CB-89FF-CFFB6210DF2A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4239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8188" indent="-282575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063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0675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4700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9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91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63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35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E4E26E-D179-40CB-89FF-CFFB6210DF2A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655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8188" indent="-282575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063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0675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4700" indent="-227013" defTabSz="919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9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91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63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3500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E4E26E-D179-40CB-89FF-CFFB6210DF2A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42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solidFill>
          <a:srgbClr val="FEFDDC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66750" y="862012"/>
            <a:ext cx="7810499" cy="174307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66750" y="2652712"/>
            <a:ext cx="7810499" cy="5953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33412" y="357187"/>
            <a:ext cx="7877174" cy="857250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33412" y="1214437"/>
            <a:ext cx="7877174" cy="34528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Horizontal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172237" y="252412"/>
            <a:ext cx="6800850" cy="3276599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38125" y="3543300"/>
            <a:ext cx="8667749" cy="752475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38125" y="4319587"/>
            <a:ext cx="8667749" cy="5953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Cent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66750" y="1700212"/>
            <a:ext cx="7810499" cy="174307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Vertica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4937242" y="414337"/>
            <a:ext cx="3571875" cy="4314825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19125" y="414337"/>
            <a:ext cx="3833812" cy="210502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19125" y="2566987"/>
            <a:ext cx="3833812" cy="216217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Top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33412" y="357187"/>
            <a:ext cx="7877174" cy="857250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Bullets &amp; Phot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4938712" y="1214437"/>
            <a:ext cx="3571874" cy="34528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33412" y="357187"/>
            <a:ext cx="7877174" cy="857250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33412" y="1214437"/>
            <a:ext cx="3752850" cy="34528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215900" marR="0" lvl="0" indent="-1397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ct val="76470"/>
              <a:buFont typeface="Helvetica Neue"/>
              <a:buChar char="•"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19100" marR="0" lvl="1" indent="-1270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ct val="76470"/>
              <a:buFont typeface="Helvetica Neue"/>
              <a:buChar char="•"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635000" marR="0" lvl="2" indent="-1397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ct val="76470"/>
              <a:buFont typeface="Helvetica Neue"/>
              <a:buChar char="•"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838200" marR="0" lvl="3" indent="-1270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ct val="76470"/>
              <a:buFont typeface="Helvetica Neue"/>
              <a:buChar char="•"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054100" marR="0" lvl="4" indent="-1397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ct val="76470"/>
              <a:buFont typeface="Helvetica Neue"/>
              <a:buChar char="•"/>
              <a:defRPr sz="17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33412" y="666750"/>
            <a:ext cx="7877174" cy="3805237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3 Up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5910262" y="2643187"/>
            <a:ext cx="2776537" cy="20812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3"/>
          </p:nvPr>
        </p:nvSpPr>
        <p:spPr>
          <a:xfrm>
            <a:off x="5910262" y="423862"/>
            <a:ext cx="2776537" cy="20812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pic" idx="4"/>
          </p:nvPr>
        </p:nvSpPr>
        <p:spPr>
          <a:xfrm>
            <a:off x="452437" y="423862"/>
            <a:ext cx="5314950" cy="4300537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95350" y="3357562"/>
            <a:ext cx="7358062" cy="25717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895350" y="2266950"/>
            <a:ext cx="7358062" cy="333375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t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7E63-21C7-42AB-9C94-056680BB6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4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33412" y="357187"/>
            <a:ext cx="7877174" cy="857250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520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596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33412" y="1214437"/>
            <a:ext cx="7877174" cy="3452812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/>
          <a:lstStyle>
            <a:lvl1pPr marL="241300" marR="0" lvl="0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82600" marR="0" lvl="1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711200" marR="0" lvl="2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52500" marR="0" lvl="3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93800" marR="0" lvl="4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435100" marR="0" lvl="5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63700" marR="0" lvl="6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905000" marR="0" lvl="7" indent="-1397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146300" marR="0" lvl="8" indent="-1524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484636" y="4905375"/>
            <a:ext cx="169964" cy="176212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GB" sz="9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ct-syndicate.org/commentary/america-presidential-election-reform-capitalism-by-clair-brown-and-simon-sallstrom-2-2019-07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l="9529" t="12685" r="11302" b="39455"/>
          <a:stretch/>
        </p:blipFill>
        <p:spPr>
          <a:xfrm>
            <a:off x="3242666" y="531841"/>
            <a:ext cx="2658697" cy="242806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>
            <a:spLocks noGrp="1"/>
          </p:cNvSpPr>
          <p:nvPr>
            <p:ph type="ctrTitle" idx="4294967295"/>
          </p:nvPr>
        </p:nvSpPr>
        <p:spPr>
          <a:xfrm>
            <a:off x="666750" y="3092798"/>
            <a:ext cx="7810499" cy="708807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b" anchorCtr="0">
            <a:noAutofit/>
          </a:bodyPr>
          <a:lstStyle/>
          <a:p>
            <a:pPr lvl="1"/>
            <a:r>
              <a:rPr lang="en-US" sz="2400" b="1" i="1" dirty="0"/>
              <a:t>How Nations Create a </a:t>
            </a:r>
            <a:br>
              <a:rPr lang="en-US" sz="2400" b="1" i="1" dirty="0"/>
            </a:br>
            <a:r>
              <a:rPr lang="en-US" sz="2400" b="1" i="1" dirty="0"/>
              <a:t>Sustainable, Prosperous, Equitable Economy</a:t>
            </a:r>
            <a:endParaRPr lang="en-GB" sz="2400" b="0" i="1" u="none" strike="noStrike" cap="none" dirty="0">
              <a:solidFill>
                <a:srgbClr val="000000"/>
              </a:solidFill>
              <a:latin typeface="Georgia"/>
              <a:ea typeface="Roboto Slab"/>
              <a:cs typeface="Georgia"/>
              <a:sym typeface="Roboto Slab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666750" y="4046254"/>
            <a:ext cx="7810499" cy="376694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2400" i="0" u="none" strike="noStrike" cap="none" dirty="0">
                <a:solidFill>
                  <a:srgbClr val="000000"/>
                </a:solidFill>
                <a:latin typeface="Geneva"/>
                <a:ea typeface="Roboto"/>
                <a:cs typeface="Geneva"/>
                <a:sym typeface="Roboto"/>
              </a:rPr>
              <a:t>CLAIR BROWN</a:t>
            </a:r>
            <a:r>
              <a:rPr lang="en-GB" sz="2400" b="0" i="0" u="none" strike="noStrike" cap="none" dirty="0">
                <a:solidFill>
                  <a:srgbClr val="000000"/>
                </a:solidFill>
                <a:latin typeface="Geneva"/>
                <a:ea typeface="Roboto"/>
                <a:cs typeface="Geneva"/>
                <a:sym typeface="Roboto"/>
              </a:rPr>
              <a:t>, </a:t>
            </a:r>
            <a:r>
              <a:rPr lang="en-GB" sz="2400" dirty="0">
                <a:latin typeface="Geneva"/>
                <a:ea typeface="Roboto"/>
                <a:cs typeface="Geneva"/>
                <a:sym typeface="Roboto"/>
              </a:rPr>
              <a:t>University of California, Berkeley</a:t>
            </a:r>
          </a:p>
          <a:p>
            <a:pPr algn="ctr">
              <a:buClr>
                <a:srgbClr val="000000"/>
              </a:buClr>
              <a:buSzPct val="25000"/>
            </a:pPr>
            <a:r>
              <a:rPr lang="en-GB" sz="2000" dirty="0">
                <a:latin typeface="Geneva"/>
                <a:ea typeface="Roboto"/>
                <a:cs typeface="Geneva"/>
                <a:sym typeface="Roboto"/>
              </a:rPr>
              <a:t>LERA Panel, Jan. 4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74452" y="1248674"/>
            <a:ext cx="8117457" cy="3894825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altLang="en-US" sz="2800" dirty="0"/>
              <a:t>Top 5:  Sweden, Finland, Denmark, France, Austria </a:t>
            </a:r>
          </a:p>
          <a:p>
            <a:pPr lvl="1">
              <a:defRPr/>
            </a:pPr>
            <a:r>
              <a:rPr lang="en-US" altLang="en-US" sz="2800" dirty="0"/>
              <a:t>Germany, Australia, Canada, UK in Top 12</a:t>
            </a:r>
          </a:p>
          <a:p>
            <a:pPr lvl="1">
              <a:defRPr/>
            </a:pPr>
            <a:r>
              <a:rPr lang="en-US" altLang="en-US" sz="2800" dirty="0"/>
              <a:t>USA is #36</a:t>
            </a:r>
          </a:p>
          <a:p>
            <a:pPr lvl="1">
              <a:defRPr/>
            </a:pPr>
            <a:r>
              <a:rPr lang="en-US" altLang="en-US" sz="2800" dirty="0"/>
              <a:t>Bottom 10 include Mexico, Turkey, Israel, South Africa, India, China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717520" y="284672"/>
            <a:ext cx="7594660" cy="978020"/>
          </a:xfrm>
        </p:spPr>
        <p:txBody>
          <a:bodyPr>
            <a:noAutofit/>
          </a:bodyPr>
          <a:lstStyle/>
          <a:p>
            <a:pPr lvl="2">
              <a:defRPr/>
            </a:pPr>
            <a:r>
              <a:rPr lang="en-US" altLang="en-US" sz="3200" dirty="0"/>
              <a:t>SSPI Ranking (2018) for 50 Countries (OECD+)</a:t>
            </a:r>
          </a:p>
        </p:txBody>
      </p:sp>
    </p:spTree>
    <p:extLst>
      <p:ext uri="{BB962C8B-B14F-4D97-AF65-F5344CB8AC3E}">
        <p14:creationId xmlns:p14="http://schemas.microsoft.com/office/powerpoint/2010/main" val="4056677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1371600" y="1314450"/>
            <a:ext cx="6286500" cy="35433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altLang="en-US" sz="2400" dirty="0"/>
              <a:t>Unemployment Benefits (Coverage)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400" dirty="0"/>
              <a:t>Workplace Safety (Fatalities)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400" dirty="0"/>
              <a:t>Full-time Work Hours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400" dirty="0"/>
              <a:t>Minimum Wage (% of Mean Wage)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400" dirty="0"/>
              <a:t>Labor Force Participation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400" dirty="0"/>
              <a:t>Paid Maternity Leave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400" dirty="0"/>
              <a:t>Child Labor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717520" y="284672"/>
            <a:ext cx="7594660" cy="978020"/>
          </a:xfrm>
        </p:spPr>
        <p:txBody>
          <a:bodyPr>
            <a:normAutofit/>
          </a:bodyPr>
          <a:lstStyle/>
          <a:p>
            <a:pPr lvl="2">
              <a:defRPr/>
            </a:pPr>
            <a:r>
              <a:rPr lang="en-US" altLang="en-US" sz="3200" dirty="0"/>
              <a:t>Employment Policy Variables</a:t>
            </a:r>
          </a:p>
        </p:txBody>
      </p:sp>
    </p:spTree>
    <p:extLst>
      <p:ext uri="{BB962C8B-B14F-4D97-AF65-F5344CB8AC3E}">
        <p14:creationId xmlns:p14="http://schemas.microsoft.com/office/powerpoint/2010/main" val="371735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74452" y="1055658"/>
            <a:ext cx="8669548" cy="38614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altLang="en-US" sz="2800" dirty="0"/>
              <a:t>Top 4:  Austria (0.86), Germany, France, Finland</a:t>
            </a:r>
          </a:p>
          <a:p>
            <a:pPr lvl="1">
              <a:defRPr/>
            </a:pPr>
            <a:r>
              <a:rPr lang="en-US" altLang="en-US" sz="2800" dirty="0"/>
              <a:t>USA is #36 (0.55)</a:t>
            </a:r>
          </a:p>
          <a:p>
            <a:pPr lvl="1">
              <a:defRPr/>
            </a:pPr>
            <a:r>
              <a:rPr lang="en-US" altLang="en-US" sz="2800" dirty="0"/>
              <a:t>Mean  0.62 (0.30 to 0.86)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717520" y="284672"/>
            <a:ext cx="7594660" cy="978020"/>
          </a:xfrm>
        </p:spPr>
        <p:txBody>
          <a:bodyPr>
            <a:normAutofit/>
          </a:bodyPr>
          <a:lstStyle/>
          <a:p>
            <a:pPr lvl="2">
              <a:defRPr/>
            </a:pPr>
            <a:r>
              <a:rPr lang="en-US" altLang="en-US" sz="3200" dirty="0"/>
              <a:t>Employment Policies:  Rankings</a:t>
            </a:r>
          </a:p>
        </p:txBody>
      </p:sp>
    </p:spTree>
    <p:extLst>
      <p:ext uri="{BB962C8B-B14F-4D97-AF65-F5344CB8AC3E}">
        <p14:creationId xmlns:p14="http://schemas.microsoft.com/office/powerpoint/2010/main" val="150264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717520" y="952140"/>
            <a:ext cx="8012412" cy="3999421"/>
          </a:xfrm>
        </p:spPr>
        <p:txBody>
          <a:bodyPr>
            <a:normAutofit/>
          </a:bodyPr>
          <a:lstStyle/>
          <a:p>
            <a:pPr marL="330200" lvl="1" indent="0">
              <a:spcBef>
                <a:spcPts val="0"/>
              </a:spcBef>
              <a:buNone/>
              <a:defRPr/>
            </a:pPr>
            <a:r>
              <a:rPr lang="en-US" altLang="en-US" sz="2800" dirty="0"/>
              <a:t>Positive (sig) relationship with:</a:t>
            </a:r>
          </a:p>
          <a:p>
            <a:pPr marL="330200" lvl="1" indent="0">
              <a:spcBef>
                <a:spcPts val="0"/>
              </a:spcBef>
              <a:buNone/>
              <a:defRPr/>
            </a:pPr>
            <a:endParaRPr lang="en-US" altLang="en-US" sz="800" dirty="0"/>
          </a:p>
          <a:p>
            <a:pPr lvl="1">
              <a:spcBef>
                <a:spcPts val="0"/>
              </a:spcBef>
              <a:defRPr/>
            </a:pPr>
            <a:r>
              <a:rPr lang="en-US" altLang="en-US" sz="2800" dirty="0"/>
              <a:t>UN Human Development Index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800" dirty="0"/>
              <a:t>UN Sustainable Development Goals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2800" dirty="0"/>
              <a:t>Social Progress Indicator, Legatum Prosperity Index, </a:t>
            </a:r>
            <a:r>
              <a:rPr lang="en-US" altLang="en-US" sz="2800" dirty="0" err="1"/>
              <a:t>Cantril</a:t>
            </a:r>
            <a:r>
              <a:rPr lang="en-US" altLang="en-US" sz="2800" dirty="0"/>
              <a:t> Ladder</a:t>
            </a:r>
          </a:p>
          <a:p>
            <a:pPr lvl="1">
              <a:spcBef>
                <a:spcPts val="0"/>
              </a:spcBef>
              <a:defRPr/>
            </a:pPr>
            <a:endParaRPr lang="en-US" altLang="en-US" sz="2800" dirty="0"/>
          </a:p>
          <a:p>
            <a:pPr lvl="1">
              <a:spcBef>
                <a:spcPts val="0"/>
              </a:spcBef>
              <a:defRPr/>
            </a:pPr>
            <a:r>
              <a:rPr lang="en-US" altLang="en-US" sz="2800" dirty="0"/>
              <a:t>NOT related to GDP per capita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717519" y="284672"/>
            <a:ext cx="7701861" cy="1095554"/>
          </a:xfrm>
        </p:spPr>
        <p:txBody>
          <a:bodyPr>
            <a:noAutofit/>
          </a:bodyPr>
          <a:lstStyle/>
          <a:p>
            <a:pPr lvl="2">
              <a:defRPr/>
            </a:pPr>
            <a:r>
              <a:rPr lang="en-US" altLang="en-US" sz="3200" dirty="0"/>
              <a:t>Relationship between SSPI </a:t>
            </a:r>
            <a:br>
              <a:rPr lang="en-US" altLang="en-US" sz="3200" dirty="0"/>
            </a:br>
            <a:r>
              <a:rPr lang="en-US" altLang="en-US" sz="3200" dirty="0"/>
              <a:t>and Performance Measures</a:t>
            </a:r>
          </a:p>
        </p:txBody>
      </p:sp>
    </p:spTree>
    <p:extLst>
      <p:ext uri="{BB962C8B-B14F-4D97-AF65-F5344CB8AC3E}">
        <p14:creationId xmlns:p14="http://schemas.microsoft.com/office/powerpoint/2010/main" val="2590250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74452" y="1055657"/>
            <a:ext cx="7837728" cy="3947663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altLang="en-US" sz="2800" dirty="0"/>
              <a:t>Carbon Emissions Are Too High Across All Countries (Energy)</a:t>
            </a:r>
          </a:p>
          <a:p>
            <a:pPr lvl="1">
              <a:defRPr/>
            </a:pPr>
            <a:r>
              <a:rPr lang="en-US" altLang="en-US" sz="2800" dirty="0"/>
              <a:t>Waste Is Too High; Management of Waste Is Inadequate</a:t>
            </a:r>
          </a:p>
          <a:p>
            <a:pPr lvl="1">
              <a:defRPr/>
            </a:pPr>
            <a:r>
              <a:rPr lang="en-US" altLang="en-US" sz="2800" dirty="0"/>
              <a:t>Protection of Ground Water Inadequate (Agriculture)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717520" y="284672"/>
            <a:ext cx="7594660" cy="978020"/>
          </a:xfrm>
        </p:spPr>
        <p:txBody>
          <a:bodyPr>
            <a:normAutofit/>
          </a:bodyPr>
          <a:lstStyle/>
          <a:p>
            <a:pPr lvl="2">
              <a:defRPr/>
            </a:pPr>
            <a:r>
              <a:rPr lang="en-US" altLang="en-US" sz="3200" dirty="0"/>
              <a:t>Sustainability Policies: Weakest Pilla</a:t>
            </a:r>
            <a:r>
              <a:rPr lang="en-US" altLang="en-US" sz="28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762954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33412" y="357186"/>
            <a:ext cx="7872233" cy="1057545"/>
          </a:xfrm>
        </p:spPr>
        <p:txBody>
          <a:bodyPr/>
          <a:lstStyle/>
          <a:p>
            <a:pPr lvl="0"/>
            <a:r>
              <a:rPr lang="en-US" sz="2800" dirty="0"/>
              <a:t>GOAL: Support good life for all people.</a:t>
            </a:r>
            <a:br>
              <a:rPr lang="en-US" sz="2800" dirty="0"/>
            </a:br>
            <a:r>
              <a:rPr lang="en-US" sz="2800" dirty="0"/>
              <a:t>Health of Planet Must Be Top Priority.</a:t>
            </a:r>
            <a:br>
              <a:rPr lang="en-US" sz="2800" dirty="0"/>
            </a:br>
            <a:r>
              <a:rPr lang="en-US" sz="2000" dirty="0"/>
              <a:t>(Don’t imitate wasteful, conspicuous consumption of rich.)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8BAA6B-9B96-42FD-810E-4F86159FBFF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1F08A15D-51EA-0B4A-873B-45A3890986D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941814" y="1629568"/>
            <a:ext cx="5085644" cy="2860675"/>
          </a:xfrm>
        </p:spPr>
      </p:pic>
    </p:spTree>
    <p:extLst>
      <p:ext uri="{BB962C8B-B14F-4D97-AF65-F5344CB8AC3E}">
        <p14:creationId xmlns:p14="http://schemas.microsoft.com/office/powerpoint/2010/main" val="84966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940740" y="785812"/>
            <a:ext cx="7877174" cy="857250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3100" b="0" i="0" u="none" strike="noStrike" cap="none" dirty="0">
                <a:solidFill>
                  <a:srgbClr val="000000"/>
                </a:solidFill>
                <a:latin typeface="Georgia"/>
                <a:ea typeface="Roboto Slab"/>
                <a:cs typeface="Georgia"/>
                <a:sym typeface="Roboto Slab"/>
              </a:rPr>
              <a:t>                  CLOSING THOUGHTS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0740" y="2488122"/>
            <a:ext cx="71684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neva"/>
                <a:cs typeface="Geneva"/>
              </a:rPr>
              <a:t>We need political will and courage </a:t>
            </a:r>
          </a:p>
          <a:p>
            <a:pPr algn="ctr"/>
            <a:r>
              <a:rPr lang="en-US" sz="2800" dirty="0">
                <a:latin typeface="Geneva"/>
                <a:cs typeface="Geneva"/>
              </a:rPr>
              <a:t>to protect the environment and</a:t>
            </a:r>
          </a:p>
          <a:p>
            <a:pPr algn="ctr"/>
            <a:r>
              <a:rPr lang="en-US" sz="2800" dirty="0">
                <a:latin typeface="Geneva"/>
                <a:cs typeface="Geneva"/>
              </a:rPr>
              <a:t>to promote justice, </a:t>
            </a:r>
          </a:p>
          <a:p>
            <a:pPr algn="ctr"/>
            <a:r>
              <a:rPr lang="en-US" sz="2800" dirty="0">
                <a:latin typeface="Geneva"/>
                <a:cs typeface="Geneva"/>
              </a:rPr>
              <a:t>and courage to live with joy.</a:t>
            </a:r>
          </a:p>
          <a:p>
            <a:pPr algn="ctr"/>
            <a:endParaRPr lang="en-US" sz="2800" dirty="0">
              <a:latin typeface="Geneva"/>
              <a:cs typeface="Geneva"/>
            </a:endParaRPr>
          </a:p>
        </p:txBody>
      </p:sp>
      <p:pic>
        <p:nvPicPr>
          <p:cNvPr id="4" name="Shape 226" descr="lotus.jpg"/>
          <p:cNvPicPr preferRelativeResize="0"/>
          <p:nvPr/>
        </p:nvPicPr>
        <p:blipFill rotWithShape="1">
          <a:blip r:embed="rId3">
            <a:alphaModFix/>
          </a:blip>
          <a:srcRect r="2581" b="17012"/>
          <a:stretch/>
        </p:blipFill>
        <p:spPr>
          <a:xfrm>
            <a:off x="346504" y="103639"/>
            <a:ext cx="2189825" cy="186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ctrTitle" idx="4294967295"/>
          </p:nvPr>
        </p:nvSpPr>
        <p:spPr>
          <a:xfrm>
            <a:off x="1194054" y="4380471"/>
            <a:ext cx="6948709" cy="556054"/>
          </a:xfrm>
          <a:prstGeom prst="rect">
            <a:avLst/>
          </a:prstGeom>
          <a:noFill/>
          <a:ln>
            <a:noFill/>
          </a:ln>
        </p:spPr>
        <p:txBody>
          <a:bodyPr lIns="19050" tIns="19050" rIns="19050" bIns="190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500" i="1" dirty="0">
                <a:latin typeface="Geneva"/>
                <a:ea typeface="Roboto Slab"/>
                <a:cs typeface="Geneva"/>
                <a:sym typeface="Roboto Slab"/>
              </a:rPr>
              <a:t>Gratitude to </a:t>
            </a:r>
            <a:r>
              <a:rPr lang="en-GB" sz="1500" i="1" dirty="0" err="1">
                <a:latin typeface="Geneva"/>
                <a:ea typeface="Roboto Slab"/>
                <a:cs typeface="Geneva"/>
                <a:sym typeface="Roboto Slab"/>
              </a:rPr>
              <a:t>Priya</a:t>
            </a:r>
            <a:r>
              <a:rPr lang="en-GB" sz="1500" i="1" dirty="0">
                <a:latin typeface="Geneva"/>
                <a:ea typeface="Roboto Slab"/>
                <a:cs typeface="Geneva"/>
                <a:sym typeface="Roboto Slab"/>
              </a:rPr>
              <a:t> </a:t>
            </a:r>
            <a:r>
              <a:rPr lang="en-GB" sz="1500" i="1" dirty="0" err="1">
                <a:latin typeface="Geneva"/>
                <a:ea typeface="Roboto Slab"/>
                <a:cs typeface="Geneva"/>
                <a:sym typeface="Roboto Slab"/>
              </a:rPr>
              <a:t>Iyer</a:t>
            </a:r>
            <a:r>
              <a:rPr lang="en-GB" sz="1500" i="1" dirty="0">
                <a:latin typeface="Geneva"/>
                <a:ea typeface="Roboto Slab"/>
                <a:cs typeface="Geneva"/>
                <a:sym typeface="Roboto Slab"/>
              </a:rPr>
              <a:t> (UCB 2014) for creating deck, to IRLE for financial support, and to friends around the world for insight and support.</a:t>
            </a:r>
            <a:endParaRPr lang="en-GB" sz="1500" dirty="0">
              <a:latin typeface="Geneva"/>
              <a:ea typeface="Roboto Slab"/>
              <a:cs typeface="Geneva"/>
              <a:sym typeface="Roboto Slab"/>
            </a:endParaRPr>
          </a:p>
        </p:txBody>
      </p:sp>
      <p:pic>
        <p:nvPicPr>
          <p:cNvPr id="4" name="Shape 104"/>
          <p:cNvPicPr preferRelativeResize="0"/>
          <p:nvPr/>
        </p:nvPicPr>
        <p:blipFill rotWithShape="1">
          <a:blip r:embed="rId3">
            <a:alphaModFix/>
          </a:blip>
          <a:srcRect l="9529" t="12685" r="11302" b="39455"/>
          <a:stretch/>
        </p:blipFill>
        <p:spPr>
          <a:xfrm>
            <a:off x="3242666" y="297063"/>
            <a:ext cx="2658697" cy="20136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675629" y="2552136"/>
            <a:ext cx="59855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Georgia"/>
                <a:ea typeface="Roboto Slab"/>
                <a:cs typeface="Georgia"/>
                <a:sym typeface="Roboto Slab"/>
              </a:rPr>
              <a:t>BUDDHIST ECONOMICS:</a:t>
            </a:r>
          </a:p>
          <a:p>
            <a:pPr algn="ctr"/>
            <a:r>
              <a:rPr lang="en-GB" sz="1800" dirty="0">
                <a:latin typeface="Georgia"/>
                <a:ea typeface="Roboto Slab"/>
                <a:cs typeface="Georgia"/>
                <a:sym typeface="Roboto Slab"/>
              </a:rPr>
              <a:t>An enlightened approach to the dismal science</a:t>
            </a:r>
          </a:p>
          <a:p>
            <a:pPr algn="ctr"/>
            <a:r>
              <a:rPr lang="en-GB" sz="2400" dirty="0">
                <a:latin typeface="Georgia"/>
                <a:sym typeface="Roboto Slab"/>
              </a:rPr>
              <a:t>Clair Brown</a:t>
            </a:r>
          </a:p>
          <a:p>
            <a:endParaRPr lang="en-GB" dirty="0">
              <a:latin typeface="+mj-lt"/>
              <a:sym typeface="Roboto Slab"/>
            </a:endParaRPr>
          </a:p>
          <a:p>
            <a:r>
              <a:rPr lang="en-GB" sz="1600" dirty="0">
                <a:latin typeface="+mj-lt"/>
                <a:sym typeface="Roboto Slab"/>
              </a:rPr>
              <a:t>Bloomsbury Press </a:t>
            </a:r>
          </a:p>
          <a:p>
            <a:r>
              <a:rPr lang="en-GB" sz="1600" dirty="0">
                <a:latin typeface="+mj-lt"/>
                <a:ea typeface="Roboto Slab"/>
                <a:cs typeface="Geneva"/>
                <a:sym typeface="Roboto Slab"/>
              </a:rPr>
              <a:t>Buddhisteconomics.net</a:t>
            </a:r>
          </a:p>
          <a:p>
            <a:endParaRPr lang="en-US" sz="1800" b="1" dirty="0"/>
          </a:p>
        </p:txBody>
      </p:sp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SSPI:  Known Policies (already in place)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8BAA6B-9B96-42FD-810E-4F86159FBFF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633413" y="1214437"/>
            <a:ext cx="7630694" cy="3690938"/>
          </a:xfrm>
        </p:spPr>
        <p:txBody>
          <a:bodyPr/>
          <a:lstStyle/>
          <a:p>
            <a:pPr lvl="0">
              <a:spcBef>
                <a:spcPts val="400"/>
              </a:spcBef>
            </a:pPr>
            <a:r>
              <a:rPr lang="en-US" sz="2400" dirty="0"/>
              <a:t>Reduce inequality, provide economic security and opportunity for all people.</a:t>
            </a:r>
          </a:p>
          <a:p>
            <a:pPr lvl="0">
              <a:spcBef>
                <a:spcPts val="400"/>
              </a:spcBef>
            </a:pPr>
            <a:endParaRPr lang="en-US" sz="1000" dirty="0"/>
          </a:p>
          <a:p>
            <a:pPr>
              <a:spcBef>
                <a:spcPts val="400"/>
              </a:spcBef>
            </a:pPr>
            <a:r>
              <a:rPr lang="en-US" sz="2400" dirty="0"/>
              <a:t>Low-carbon Roadmaps show how to create modern sustainable economy with carbon-free energy, regenerative agriculture, and clean water.</a:t>
            </a:r>
          </a:p>
          <a:p>
            <a:pPr>
              <a:spcBef>
                <a:spcPts val="400"/>
              </a:spcBef>
            </a:pPr>
            <a:endParaRPr lang="en-US" sz="1000" dirty="0"/>
          </a:p>
          <a:p>
            <a:pPr>
              <a:spcBef>
                <a:spcPts val="400"/>
              </a:spcBef>
            </a:pPr>
            <a:r>
              <a:rPr lang="en-US" sz="2400" dirty="0"/>
              <a:t>UN Millennium Development Goals demonstrated how to reduce global hunger and poverty, and educate women and girls.</a:t>
            </a:r>
          </a:p>
        </p:txBody>
      </p:sp>
    </p:spTree>
    <p:extLst>
      <p:ext uri="{BB962C8B-B14F-4D97-AF65-F5344CB8AC3E}">
        <p14:creationId xmlns:p14="http://schemas.microsoft.com/office/powerpoint/2010/main" val="282600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33412" y="681254"/>
            <a:ext cx="7877100" cy="857400"/>
          </a:xfrm>
          <a:prstGeom prst="rect">
            <a:avLst/>
          </a:prstGeom>
        </p:spPr>
        <p:txBody>
          <a:bodyPr lIns="34275" tIns="34275" rIns="34275" bIns="34275" anchor="ctr" anchorCtr="0">
            <a:noAutofit/>
          </a:bodyPr>
          <a:lstStyle/>
          <a:p>
            <a:pPr marL="457200" lvl="0" indent="-228600"/>
            <a:r>
              <a:rPr lang="en-GB" sz="3200" dirty="0">
                <a:solidFill>
                  <a:schemeClr val="dk1"/>
                </a:solidFill>
                <a:latin typeface="Georgia" charset="0"/>
                <a:ea typeface="Georgia" charset="0"/>
                <a:cs typeface="Georgia" charset="0"/>
                <a:sym typeface="Roboto"/>
              </a:rPr>
              <a:t>MOST CRITICAL PROBLEMS</a:t>
            </a:r>
            <a:endParaRPr lang="en-GB" sz="3200" dirty="0">
              <a:solidFill>
                <a:schemeClr val="dk1"/>
              </a:solidFill>
              <a:latin typeface="Geneva"/>
              <a:ea typeface="Roboto"/>
              <a:cs typeface="Geneva"/>
              <a:sym typeface="Roboto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963" y="1423636"/>
            <a:ext cx="3196167" cy="3652519"/>
            <a:chOff x="1237963" y="1411110"/>
            <a:chExt cx="3196167" cy="3652519"/>
          </a:xfrm>
        </p:grpSpPr>
        <p:pic>
          <p:nvPicPr>
            <p:cNvPr id="2" name="Picture 1" descr="noun_92869_c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963" y="1411110"/>
              <a:ext cx="3196167" cy="319616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191927" y="46942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Geneva"/>
                  <a:cs typeface="Geneva"/>
                </a:rPr>
                <a:t>Inequality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69985" y="1411109"/>
            <a:ext cx="3102608" cy="3652520"/>
            <a:chOff x="5269985" y="1411109"/>
            <a:chExt cx="3102608" cy="3652520"/>
          </a:xfrm>
        </p:grpSpPr>
        <p:pic>
          <p:nvPicPr>
            <p:cNvPr id="3" name="Picture 2" descr="noun_126498_cc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9985" y="1411109"/>
              <a:ext cx="3102608" cy="319616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890920" y="4694297"/>
              <a:ext cx="1914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Geneva"/>
                  <a:cs typeface="Geneva"/>
                </a:rPr>
                <a:t>Climate Change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9273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/>
              <a:t>Inequality reduces well-being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8BAA6B-9B96-42FD-810E-4F86159FBFF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735256" y="1421284"/>
            <a:ext cx="7668724" cy="2859771"/>
          </a:xfrm>
        </p:spPr>
        <p:txBody>
          <a:bodyPr/>
          <a:lstStyle/>
          <a:p>
            <a:r>
              <a:rPr lang="en-US" sz="2400" dirty="0"/>
              <a:t>People feel worse off as inequality grows (invidious comparisons), so inequality requires higher personal consumption across income groups.</a:t>
            </a:r>
            <a:endParaRPr lang="en-US" altLang="en-US" sz="2400" dirty="0"/>
          </a:p>
          <a:p>
            <a:pPr>
              <a:spcBef>
                <a:spcPts val="0"/>
              </a:spcBef>
            </a:pPr>
            <a:endParaRPr lang="en-US" altLang="en-US" sz="1000" dirty="0"/>
          </a:p>
          <a:p>
            <a:pPr>
              <a:spcBef>
                <a:spcPts val="0"/>
              </a:spcBef>
            </a:pPr>
            <a:r>
              <a:rPr lang="en-US" altLang="en-US" sz="2400" dirty="0"/>
              <a:t>Well-being index worsens as income inequality increases across rich countries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Inequality and well-being index inversely related 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2746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Inequality and CO2 emissions go together</a:t>
            </a:r>
            <a:endParaRPr lang="en-US" altLang="en-US" sz="3200" dirty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8BAA6B-9B96-42FD-810E-4F86159FBFF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873801" y="1214437"/>
            <a:ext cx="7391633" cy="3053735"/>
          </a:xfrm>
        </p:spPr>
        <p:txBody>
          <a:bodyPr/>
          <a:lstStyle/>
          <a:p>
            <a:pPr marL="88900" indent="0">
              <a:buNone/>
            </a:pPr>
            <a:endParaRPr lang="en-US" sz="2800" dirty="0"/>
          </a:p>
          <a:p>
            <a:pPr lvl="1"/>
            <a:r>
              <a:rPr lang="en-US" altLang="en-US" sz="2400" dirty="0"/>
              <a:t>GDP growth has increased inequality—rich grab increased GDP</a:t>
            </a:r>
          </a:p>
          <a:p>
            <a:pPr lvl="1"/>
            <a:r>
              <a:rPr lang="en-US" altLang="en-US" sz="2400" dirty="0"/>
              <a:t>GDP growth has increased CO2 emissions</a:t>
            </a:r>
          </a:p>
          <a:p>
            <a:pPr marL="88900" indent="0">
              <a:buNone/>
            </a:pPr>
            <a:r>
              <a:rPr lang="en-US" altLang="en-US" sz="2400" dirty="0"/>
              <a:t>Our focus on GDP growth is creating catastrophe that will make planet uninhabitable for humans.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919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16013" y="339216"/>
            <a:ext cx="7877174" cy="857250"/>
          </a:xfrm>
        </p:spPr>
        <p:txBody>
          <a:bodyPr/>
          <a:lstStyle/>
          <a:p>
            <a:endParaRPr lang="en-US" altLang="en-US" sz="2400" dirty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F40A6F-594E-4F8F-9976-AB928F02259B}" type="slidenum">
              <a:rPr lang="en-US" altLang="en-US" sz="2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6042" y="1106337"/>
            <a:ext cx="7977188" cy="359568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2400" dirty="0"/>
              <a:t>Is It Possible to Create an Economy that </a:t>
            </a:r>
            <a:br>
              <a:rPr lang="en-US" altLang="en-US" sz="2400" dirty="0"/>
            </a:br>
            <a:r>
              <a:rPr lang="en-US" altLang="en-US" sz="2400" dirty="0"/>
              <a:t>Cares for People and the Planet?</a:t>
            </a:r>
            <a:br>
              <a:rPr lang="en-US" altLang="en-US" sz="2400" dirty="0"/>
            </a:br>
            <a:endParaRPr lang="en-US" altLang="en-US" sz="2400" dirty="0"/>
          </a:p>
          <a:p>
            <a:pPr marL="0" indent="0" algn="ctr">
              <a:buNone/>
              <a:defRPr/>
            </a:pPr>
            <a:r>
              <a:rPr lang="en-US" altLang="en-US" sz="2400" dirty="0"/>
              <a:t>Green New Deal</a:t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144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31031" y="474361"/>
            <a:ext cx="7877174" cy="857250"/>
          </a:xfrm>
        </p:spPr>
        <p:txBody>
          <a:bodyPr/>
          <a:lstStyle/>
          <a:p>
            <a:r>
              <a:rPr lang="en-US" altLang="en-US" sz="2400" dirty="0"/>
              <a:t>Green New Deal:  </a:t>
            </a:r>
            <a:br>
              <a:rPr lang="en-US" altLang="en-US" sz="2400" dirty="0"/>
            </a:br>
            <a:r>
              <a:rPr lang="en-US" altLang="en-US" sz="2400" dirty="0"/>
              <a:t>Good Jobs in Sustainable Low-Carbon Economy</a:t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F40A6F-594E-4F8F-9976-AB928F02259B}" type="slidenum">
              <a:rPr lang="en-US" altLang="en-US" sz="2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6042" y="1106337"/>
            <a:ext cx="7977188" cy="359568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/>
              <a:t>Policies to achieve specific goals:  </a:t>
            </a:r>
          </a:p>
          <a:p>
            <a:pPr marL="584200" lvl="1" indent="-342900">
              <a:spcBef>
                <a:spcPts val="0"/>
              </a:spcBef>
              <a:defRPr/>
            </a:pPr>
            <a:r>
              <a:rPr lang="en-US" sz="2400" dirty="0"/>
              <a:t>Shared Prosperity </a:t>
            </a:r>
          </a:p>
          <a:p>
            <a:pPr marL="812800" lvl="2" indent="-342900">
              <a:spcBef>
                <a:spcPts val="0"/>
              </a:spcBef>
              <a:defRPr/>
            </a:pPr>
            <a:r>
              <a:rPr lang="en-US" dirty="0"/>
              <a:t>Good Jobs; Safety Net; Social Programs; Progressive taxes</a:t>
            </a:r>
          </a:p>
          <a:p>
            <a:pPr marL="584200" lvl="1" indent="-342900">
              <a:spcBef>
                <a:spcPts val="0"/>
              </a:spcBef>
              <a:defRPr/>
            </a:pPr>
            <a:r>
              <a:rPr lang="en-US" sz="2400" dirty="0"/>
              <a:t>Sustainable planetary systems</a:t>
            </a:r>
            <a:endParaRPr lang="en-US" dirty="0"/>
          </a:p>
          <a:p>
            <a:pPr marL="812800" lvl="2" indent="-342900">
              <a:spcBef>
                <a:spcPts val="0"/>
              </a:spcBef>
              <a:defRPr/>
            </a:pPr>
            <a:r>
              <a:rPr lang="en-US" dirty="0"/>
              <a:t>Roadmaps for renewable energy; regenerative agriculture</a:t>
            </a:r>
          </a:p>
          <a:p>
            <a:pPr marL="584200" lvl="1" indent="-342900">
              <a:spcBef>
                <a:spcPts val="0"/>
              </a:spcBef>
              <a:defRPr/>
            </a:pPr>
            <a:r>
              <a:rPr lang="en-US" sz="2400" dirty="0"/>
              <a:t>Reduce global suffering</a:t>
            </a:r>
          </a:p>
          <a:p>
            <a:pPr marL="812800" lvl="2" indent="-342900">
              <a:spcBef>
                <a:spcPts val="0"/>
              </a:spcBef>
              <a:defRPr/>
            </a:pPr>
            <a:r>
              <a:rPr lang="en-US" dirty="0"/>
              <a:t>UN SDGs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/>
              <a:t>Sustainable Shared-Prosperity Policy Index (SSPI)</a:t>
            </a:r>
          </a:p>
        </p:txBody>
      </p:sp>
    </p:spTree>
    <p:extLst>
      <p:ext uri="{BB962C8B-B14F-4D97-AF65-F5344CB8AC3E}">
        <p14:creationId xmlns:p14="http://schemas.microsoft.com/office/powerpoint/2010/main" val="47744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33412" y="587674"/>
            <a:ext cx="7877174" cy="857250"/>
          </a:xfrm>
        </p:spPr>
        <p:txBody>
          <a:bodyPr/>
          <a:lstStyle/>
          <a:p>
            <a:r>
              <a:rPr lang="en-US" sz="3600" dirty="0"/>
              <a:t>How to Create Change</a:t>
            </a:r>
            <a:endParaRPr lang="en-US" altLang="en-US" sz="3600" dirty="0"/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633411" y="1671906"/>
            <a:ext cx="8148279" cy="3158886"/>
          </a:xfrm>
        </p:spPr>
        <p:txBody>
          <a:bodyPr anchor="t"/>
          <a:lstStyle/>
          <a:p>
            <a:pPr marL="88900" indent="0">
              <a:spcBef>
                <a:spcPts val="500"/>
              </a:spcBef>
              <a:buNone/>
            </a:pPr>
            <a:r>
              <a:rPr lang="en-US" sz="2800" dirty="0"/>
              <a:t>All markets are structured: </a:t>
            </a:r>
            <a:r>
              <a:rPr lang="en-US" altLang="en-US" sz="2800" dirty="0"/>
              <a:t>Who structures them?</a:t>
            </a:r>
          </a:p>
          <a:p>
            <a:pPr lvl="2">
              <a:spcBef>
                <a:spcPts val="500"/>
              </a:spcBef>
            </a:pPr>
            <a:r>
              <a:rPr lang="en-US" altLang="en-US" sz="2400" dirty="0"/>
              <a:t>Big Business for big profits (forget the common good)</a:t>
            </a:r>
          </a:p>
          <a:p>
            <a:pPr lvl="2">
              <a:spcBef>
                <a:spcPts val="500"/>
              </a:spcBef>
            </a:pPr>
            <a:r>
              <a:rPr lang="en-US" alt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Governments for the common good:</a:t>
            </a:r>
          </a:p>
          <a:p>
            <a:pPr marL="571500" lvl="2" indent="0">
              <a:spcBef>
                <a:spcPts val="500"/>
              </a:spcBef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Rules &amp; incentives &amp; institutions</a:t>
            </a:r>
            <a:endParaRPr lang="en-US" sz="2400" i="1" dirty="0">
              <a:latin typeface="Georgia" panose="02040502050405020303" pitchFamily="18" charset="0"/>
            </a:endParaRPr>
          </a:p>
          <a:p>
            <a:pPr marL="571500" lvl="2" indent="0">
              <a:spcBef>
                <a:spcPts val="500"/>
              </a:spcBef>
              <a:buNone/>
            </a:pPr>
            <a:endParaRPr lang="en-US" sz="1000" dirty="0">
              <a:latin typeface="Georgia" panose="02040502050405020303" pitchFamily="18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400" dirty="0">
                <a:hlinkClick r:id="rId2"/>
              </a:rPr>
              <a:t>https://www.project-syndicate.org/commentary/america-presidential-election-reform-capitalism-by-clair-brown-and-simon-sallstrom-2-2019-07</a:t>
            </a:r>
            <a:endParaRPr lang="en-US" sz="1400" dirty="0">
              <a:latin typeface="Georgia" panose="02040502050405020303" pitchFamily="18" charset="0"/>
            </a:endParaRPr>
          </a:p>
          <a:p>
            <a:pPr marL="571500" lvl="2" indent="0">
              <a:spcBef>
                <a:spcPts val="0"/>
              </a:spcBef>
              <a:buNone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5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620627" y="172528"/>
            <a:ext cx="7877100" cy="857400"/>
          </a:xfrm>
          <a:prstGeom prst="rect">
            <a:avLst/>
          </a:prstGeom>
        </p:spPr>
        <p:txBody>
          <a:bodyPr lIns="34275" tIns="34275" rIns="34275" bIns="34275" anchor="ctr" anchorCtr="0">
            <a:noAutofit/>
          </a:bodyPr>
          <a:lstStyle/>
          <a:p>
            <a:pPr lvl="0"/>
            <a:r>
              <a:rPr lang="en-GB" sz="3100" dirty="0">
                <a:latin typeface="+mj-lt"/>
                <a:cs typeface="Georgia"/>
              </a:rPr>
              <a:t>Role of Government</a:t>
            </a:r>
            <a:endParaRPr lang="en-GB" sz="2800" dirty="0">
              <a:latin typeface="+mj-lt"/>
              <a:cs typeface="Georgia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267652" y="857400"/>
            <a:ext cx="8583050" cy="4286100"/>
          </a:xfrm>
          <a:prstGeom prst="rect">
            <a:avLst/>
          </a:prstGeom>
        </p:spPr>
        <p:txBody>
          <a:bodyPr lIns="34275" tIns="34275" rIns="34275" bIns="34275" anchor="ctr" anchorCtr="0">
            <a:noAutofit/>
          </a:bodyPr>
          <a:lstStyle/>
          <a:p>
            <a:pPr marL="88900" indent="0">
              <a:spcBef>
                <a:spcPts val="0"/>
              </a:spcBef>
              <a:buNone/>
            </a:pPr>
            <a:r>
              <a:rPr lang="en-US" sz="2800" dirty="0">
                <a:latin typeface="+mn-lt"/>
              </a:rPr>
              <a:t>Rules, incentives </a:t>
            </a:r>
            <a:r>
              <a:rPr lang="en-US" sz="2800" b="1" dirty="0">
                <a:latin typeface="+mn-lt"/>
              </a:rPr>
              <a:t>structure markets</a:t>
            </a:r>
            <a:r>
              <a:rPr lang="en-US" sz="2800" dirty="0">
                <a:latin typeface="+mn-lt"/>
              </a:rPr>
              <a:t>, along with</a:t>
            </a:r>
            <a:r>
              <a:rPr lang="en-US" sz="2800" b="1" dirty="0">
                <a:latin typeface="+mn-lt"/>
              </a:rPr>
              <a:t>  social programs </a:t>
            </a:r>
            <a:r>
              <a:rPr lang="en-US" sz="2800" dirty="0">
                <a:latin typeface="+mn-lt"/>
              </a:rPr>
              <a:t>to achieve goals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+mn-lt"/>
              </a:rPr>
              <a:t> </a:t>
            </a:r>
            <a:r>
              <a:rPr lang="en-US" sz="2600" dirty="0">
                <a:latin typeface="+mn-lt"/>
              </a:rPr>
              <a:t>Regulations structure markets to expand access, support innovation &amp; competition, provide decent jobs, protect the environment.</a:t>
            </a:r>
          </a:p>
          <a:p>
            <a:pPr lvl="2">
              <a:spcBef>
                <a:spcPts val="0"/>
              </a:spcBef>
            </a:pPr>
            <a:r>
              <a:rPr lang="en-US" sz="2600" dirty="0">
                <a:latin typeface="+mn-lt"/>
              </a:rPr>
              <a:t>Decent Jobs:  living wages &amp; hours, paid time off, worker health &amp; safety, empower workers.</a:t>
            </a:r>
          </a:p>
          <a:p>
            <a:pPr lvl="1">
              <a:spcBef>
                <a:spcPts val="0"/>
              </a:spcBef>
            </a:pPr>
            <a:endParaRPr lang="en-US" sz="800" dirty="0">
              <a:latin typeface="+mn-lt"/>
            </a:endParaRPr>
          </a:p>
          <a:p>
            <a:pPr marL="88900" indent="0" algn="ctr">
              <a:spcBef>
                <a:spcPts val="0"/>
              </a:spcBef>
              <a:buNone/>
            </a:pPr>
            <a:r>
              <a:rPr lang="en-US" sz="2400" dirty="0">
                <a:latin typeface="+mn-lt"/>
              </a:rPr>
              <a:t>Govt plays leading role in transition to </a:t>
            </a:r>
          </a:p>
          <a:p>
            <a:pPr marL="88900" indent="0" algn="ctr">
              <a:spcBef>
                <a:spcPts val="0"/>
              </a:spcBef>
              <a:buNone/>
            </a:pPr>
            <a:r>
              <a:rPr lang="en-US" sz="2400" dirty="0">
                <a:latin typeface="+mn-lt"/>
              </a:rPr>
              <a:t>modern, low carbon, equitable economy.</a:t>
            </a:r>
          </a:p>
        </p:txBody>
      </p:sp>
    </p:spTree>
    <p:extLst>
      <p:ext uri="{BB962C8B-B14F-4D97-AF65-F5344CB8AC3E}">
        <p14:creationId xmlns:p14="http://schemas.microsoft.com/office/powerpoint/2010/main" val="174262180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70805" y="278360"/>
            <a:ext cx="7877174" cy="857250"/>
          </a:xfrm>
        </p:spPr>
        <p:txBody>
          <a:bodyPr/>
          <a:lstStyle/>
          <a:p>
            <a:r>
              <a:rPr lang="en-US" altLang="en-US" sz="3200" dirty="0"/>
              <a:t>Sustainable Shared-Prosperity Policy Index </a:t>
            </a:r>
            <a:endParaRPr lang="en-US" altLang="en-US" sz="2000" dirty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8BAA6B-9B96-42FD-810E-4F86159FBFF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270805" y="1336561"/>
            <a:ext cx="8579897" cy="356881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en-US" sz="2800" dirty="0"/>
              <a:t>Three Pillars with Categories (54 Indicators)</a:t>
            </a:r>
          </a:p>
          <a:p>
            <a:pPr lvl="1">
              <a:spcBef>
                <a:spcPts val="400"/>
              </a:spcBef>
            </a:pPr>
            <a:r>
              <a:rPr lang="en-US" altLang="en-US" sz="2400" dirty="0"/>
              <a:t>Sustainability: Ecosystem, Land, Waste, Greenhouse Gases</a:t>
            </a:r>
          </a:p>
          <a:p>
            <a:pPr lvl="1">
              <a:spcBef>
                <a:spcPts val="400"/>
              </a:spcBef>
            </a:pPr>
            <a:r>
              <a:rPr lang="en-US" altLang="en-US" sz="2400" dirty="0"/>
              <a:t>Market Structure:  Employment, Taxes, Property</a:t>
            </a:r>
          </a:p>
          <a:p>
            <a:pPr lvl="1">
              <a:spcBef>
                <a:spcPts val="400"/>
              </a:spcBef>
            </a:pPr>
            <a:r>
              <a:rPr lang="en-US" altLang="en-US" sz="2400" dirty="0"/>
              <a:t>Public Goods and Services:  Education, Health Care, Infrastructure, Rights, Public Safety, Global Role</a:t>
            </a:r>
          </a:p>
          <a:p>
            <a:pPr lvl="1">
              <a:spcBef>
                <a:spcPts val="400"/>
              </a:spcBef>
            </a:pPr>
            <a:endParaRPr lang="en-US" altLang="en-US" sz="1200" dirty="0"/>
          </a:p>
          <a:p>
            <a:pPr marL="88900" indent="0" algn="ctr">
              <a:spcBef>
                <a:spcPts val="400"/>
              </a:spcBef>
              <a:buNone/>
            </a:pPr>
            <a:r>
              <a:rPr lang="en-US" altLang="en-US" sz="2400" dirty="0"/>
              <a:t>Ranking of 50 Countries by SSPI Score</a:t>
            </a:r>
          </a:p>
          <a:p>
            <a:pPr marL="330200" lvl="1" indent="0" algn="ctr">
              <a:spcBef>
                <a:spcPts val="400"/>
              </a:spcBef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0553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22082</TotalTime>
  <Words>665</Words>
  <Application>Microsoft Office PowerPoint</Application>
  <PresentationFormat>On-screen Show (16:9)</PresentationFormat>
  <Paragraphs>114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Geneva</vt:lpstr>
      <vt:lpstr>Georgia</vt:lpstr>
      <vt:lpstr>Helvetica Neue</vt:lpstr>
      <vt:lpstr>Roboto</vt:lpstr>
      <vt:lpstr>Roboto Slab</vt:lpstr>
      <vt:lpstr>simple-light-2</vt:lpstr>
      <vt:lpstr>White</vt:lpstr>
      <vt:lpstr>How Nations Create a  Sustainable, Prosperous, Equitable Economy</vt:lpstr>
      <vt:lpstr>MOST CRITICAL PROBLEMS</vt:lpstr>
      <vt:lpstr>Inequality reduces well-being</vt:lpstr>
      <vt:lpstr>Inequality and CO2 emissions go together</vt:lpstr>
      <vt:lpstr>PowerPoint Presentation</vt:lpstr>
      <vt:lpstr>Green New Deal:   Good Jobs in Sustainable Low-Carbon Economy  </vt:lpstr>
      <vt:lpstr>How to Create Change</vt:lpstr>
      <vt:lpstr>Role of Government</vt:lpstr>
      <vt:lpstr>Sustainable Shared-Prosperity Policy Index </vt:lpstr>
      <vt:lpstr>SSPI Ranking (2018) for 50 Countries (OECD+)</vt:lpstr>
      <vt:lpstr>Employment Policy Variables</vt:lpstr>
      <vt:lpstr>Employment Policies:  Rankings</vt:lpstr>
      <vt:lpstr>Relationship between SSPI  and Performance Measures</vt:lpstr>
      <vt:lpstr>Sustainability Policies: Weakest Pillar</vt:lpstr>
      <vt:lpstr>GOAL: Support good life for all people. Health of Planet Must Be Top Priority. (Don’t imitate wasteful, conspicuous consumption of rich.) </vt:lpstr>
      <vt:lpstr>                  CLOSING THOUGHTS</vt:lpstr>
      <vt:lpstr>Gratitude to Priya Iyer (UCB 2014) for creating deck, to IRLE for financial support, and to friends around the world for insight and support.</vt:lpstr>
      <vt:lpstr>SSPI:  Known Policies (already in place)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BUDDHIST ECONOMICS</dc:title>
  <dc:creator>Clair Brown</dc:creator>
  <cp:lastModifiedBy>Tiemann, Bernadette L</cp:lastModifiedBy>
  <cp:revision>249</cp:revision>
  <cp:lastPrinted>2018-12-05T22:57:09Z</cp:lastPrinted>
  <dcterms:modified xsi:type="dcterms:W3CDTF">2020-01-14T16:42:50Z</dcterms:modified>
</cp:coreProperties>
</file>